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5"/>
    <p:sldMasterId id="2147483763" r:id="rId6"/>
    <p:sldMasterId id="2147483779" r:id="rId7"/>
  </p:sldMasterIdLst>
  <p:notesMasterIdLst>
    <p:notesMasterId r:id="rId22"/>
  </p:notesMasterIdLst>
  <p:sldIdLst>
    <p:sldId id="276" r:id="rId8"/>
    <p:sldId id="269" r:id="rId9"/>
    <p:sldId id="270" r:id="rId10"/>
    <p:sldId id="275" r:id="rId11"/>
    <p:sldId id="260" r:id="rId12"/>
    <p:sldId id="263" r:id="rId13"/>
    <p:sldId id="279" r:id="rId14"/>
    <p:sldId id="280" r:id="rId15"/>
    <p:sldId id="262" r:id="rId16"/>
    <p:sldId id="265" r:id="rId17"/>
    <p:sldId id="266" r:id="rId18"/>
    <p:sldId id="278" r:id="rId19"/>
    <p:sldId id="277" r:id="rId20"/>
    <p:sldId id="26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3636"/>
    <a:srgbClr val="717171"/>
    <a:srgbClr val="BDB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DA59FB-BEB2-4351-A74D-36038D5C1C67}" v="13" dt="2023-04-13T04:55:35.6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26" autoAdjust="0"/>
    <p:restoredTop sz="77922" autoAdjust="0"/>
  </p:normalViewPr>
  <p:slideViewPr>
    <p:cSldViewPr snapToGrid="0">
      <p:cViewPr varScale="1">
        <p:scale>
          <a:sx n="56" d="100"/>
          <a:sy n="56" d="100"/>
        </p:scale>
        <p:origin x="109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7" d="100"/>
          <a:sy n="77" d="100"/>
        </p:scale>
        <p:origin x="-496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2B-4457-A127-5ABAA92CEE3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2B-4457-A127-5ABAA92CEE3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2B-4457-A127-5ABAA92CEE3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2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4F-4F80-9941-B808964C312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4</c:v>
                </c:pt>
                <c:pt idx="1">
                  <c:v>2</c:v>
                </c:pt>
                <c:pt idx="2">
                  <c:v>2.2999999999999998</c:v>
                </c:pt>
                <c:pt idx="3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4F-4F80-9941-B808964C312C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Series 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3.2</c:v>
                </c:pt>
                <c:pt idx="1">
                  <c:v>0.8</c:v>
                </c:pt>
                <c:pt idx="2">
                  <c:v>4.5</c:v>
                </c:pt>
                <c:pt idx="3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C4F-4F80-9941-B808964C312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01838584"/>
        <c:axId val="2101807416"/>
      </c:barChart>
      <c:catAx>
        <c:axId val="2101838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1807416"/>
        <c:crosses val="autoZero"/>
        <c:auto val="1"/>
        <c:lblAlgn val="ctr"/>
        <c:lblOffset val="100"/>
        <c:noMultiLvlLbl val="0"/>
      </c:catAx>
      <c:valAx>
        <c:axId val="2101807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1838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C5793B-EF6D-4F5A-B14F-5661893A0D18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ID"/>
        </a:p>
      </dgm:t>
    </dgm:pt>
    <dgm:pt modelId="{981EDDEA-7091-4089-9B9A-3948639995B3}">
      <dgm:prSet phldrT="[Text]" phldr="1"/>
      <dgm:spPr/>
      <dgm:t>
        <a:bodyPr/>
        <a:lstStyle/>
        <a:p>
          <a:endParaRPr lang="en-ID"/>
        </a:p>
      </dgm:t>
    </dgm:pt>
    <dgm:pt modelId="{E6457CA4-AAEA-4362-8D82-B52C243709C6}" type="parTrans" cxnId="{E03E9697-18E2-4314-A194-044752507E82}">
      <dgm:prSet/>
      <dgm:spPr/>
      <dgm:t>
        <a:bodyPr/>
        <a:lstStyle/>
        <a:p>
          <a:endParaRPr lang="en-ID"/>
        </a:p>
      </dgm:t>
    </dgm:pt>
    <dgm:pt modelId="{CD0E76FB-47AE-421D-91A0-601B063886FC}" type="sibTrans" cxnId="{E03E9697-18E2-4314-A194-044752507E82}">
      <dgm:prSet/>
      <dgm:spPr/>
      <dgm:t>
        <a:bodyPr/>
        <a:lstStyle/>
        <a:p>
          <a:endParaRPr lang="en-ID"/>
        </a:p>
      </dgm:t>
    </dgm:pt>
    <dgm:pt modelId="{13EF4350-6F98-4256-861B-E3D725CEAD7E}">
      <dgm:prSet phldrT="[Text]" phldr="1"/>
      <dgm:spPr/>
      <dgm:t>
        <a:bodyPr/>
        <a:lstStyle/>
        <a:p>
          <a:endParaRPr lang="en-ID"/>
        </a:p>
      </dgm:t>
    </dgm:pt>
    <dgm:pt modelId="{5E6E725B-9093-482E-B5D8-0E4C96F2B5F3}" type="parTrans" cxnId="{DE67D8EB-31D9-49D8-96AF-71DE93E63B85}">
      <dgm:prSet/>
      <dgm:spPr/>
      <dgm:t>
        <a:bodyPr/>
        <a:lstStyle/>
        <a:p>
          <a:endParaRPr lang="en-ID"/>
        </a:p>
      </dgm:t>
    </dgm:pt>
    <dgm:pt modelId="{A0DB1B8A-5F59-4D5A-B838-849C01018B49}" type="sibTrans" cxnId="{DE67D8EB-31D9-49D8-96AF-71DE93E63B85}">
      <dgm:prSet/>
      <dgm:spPr/>
      <dgm:t>
        <a:bodyPr/>
        <a:lstStyle/>
        <a:p>
          <a:endParaRPr lang="en-ID"/>
        </a:p>
      </dgm:t>
    </dgm:pt>
    <dgm:pt modelId="{61F630C2-4742-4DE5-BD41-8392320F3A9F}">
      <dgm:prSet phldrT="[Text]" phldr="1"/>
      <dgm:spPr/>
      <dgm:t>
        <a:bodyPr/>
        <a:lstStyle/>
        <a:p>
          <a:endParaRPr lang="en-ID" dirty="0"/>
        </a:p>
      </dgm:t>
    </dgm:pt>
    <dgm:pt modelId="{D69C1409-DE86-4888-8EBB-A55AEB6B9F34}" type="parTrans" cxnId="{0CB04952-25DC-4BCE-9554-764AEECC5803}">
      <dgm:prSet/>
      <dgm:spPr/>
      <dgm:t>
        <a:bodyPr/>
        <a:lstStyle/>
        <a:p>
          <a:endParaRPr lang="en-ID"/>
        </a:p>
      </dgm:t>
    </dgm:pt>
    <dgm:pt modelId="{E572B09A-7FBD-453A-88ED-5DCF0941593F}" type="sibTrans" cxnId="{0CB04952-25DC-4BCE-9554-764AEECC5803}">
      <dgm:prSet/>
      <dgm:spPr/>
      <dgm:t>
        <a:bodyPr/>
        <a:lstStyle/>
        <a:p>
          <a:endParaRPr lang="en-ID"/>
        </a:p>
      </dgm:t>
    </dgm:pt>
    <dgm:pt modelId="{FD8B898A-9363-40E9-AB59-C7536DA9AA48}">
      <dgm:prSet phldrT="[Text]"/>
      <dgm:spPr/>
      <dgm:t>
        <a:bodyPr/>
        <a:lstStyle/>
        <a:p>
          <a:endParaRPr lang="en-ID" dirty="0"/>
        </a:p>
      </dgm:t>
    </dgm:pt>
    <dgm:pt modelId="{9D496892-B5BB-485B-B4E6-979C2FC97393}" type="parTrans" cxnId="{87E6A1BB-5053-4A6B-9089-A122E2380C8C}">
      <dgm:prSet/>
      <dgm:spPr/>
      <dgm:t>
        <a:bodyPr/>
        <a:lstStyle/>
        <a:p>
          <a:endParaRPr lang="en-ID"/>
        </a:p>
      </dgm:t>
    </dgm:pt>
    <dgm:pt modelId="{BCCB9155-FB72-43A7-AA6A-AD1B059CFD3A}" type="sibTrans" cxnId="{87E6A1BB-5053-4A6B-9089-A122E2380C8C}">
      <dgm:prSet/>
      <dgm:spPr/>
      <dgm:t>
        <a:bodyPr/>
        <a:lstStyle/>
        <a:p>
          <a:endParaRPr lang="en-ID"/>
        </a:p>
      </dgm:t>
    </dgm:pt>
    <dgm:pt modelId="{2F74D2D0-A571-4F96-9205-3F6670ADADDE}">
      <dgm:prSet phldrT="[Text]"/>
      <dgm:spPr/>
      <dgm:t>
        <a:bodyPr/>
        <a:lstStyle/>
        <a:p>
          <a:endParaRPr lang="en-ID" dirty="0"/>
        </a:p>
      </dgm:t>
    </dgm:pt>
    <dgm:pt modelId="{FD628B0B-C3AC-43DC-BD18-4BE6086F358A}" type="parTrans" cxnId="{DBAA7B80-215A-4291-A963-5DDD371C6730}">
      <dgm:prSet/>
      <dgm:spPr/>
      <dgm:t>
        <a:bodyPr/>
        <a:lstStyle/>
        <a:p>
          <a:endParaRPr lang="en-ID"/>
        </a:p>
      </dgm:t>
    </dgm:pt>
    <dgm:pt modelId="{3AED8CA5-7694-4198-82A2-284C18B7A381}" type="sibTrans" cxnId="{DBAA7B80-215A-4291-A963-5DDD371C6730}">
      <dgm:prSet/>
      <dgm:spPr/>
      <dgm:t>
        <a:bodyPr/>
        <a:lstStyle/>
        <a:p>
          <a:endParaRPr lang="en-ID"/>
        </a:p>
      </dgm:t>
    </dgm:pt>
    <dgm:pt modelId="{BF38817A-4D32-477F-901C-345C585D2895}" type="pres">
      <dgm:prSet presAssocID="{74C5793B-EF6D-4F5A-B14F-5661893A0D18}" presName="Name0" presStyleCnt="0">
        <dgm:presLayoutVars>
          <dgm:chMax val="7"/>
          <dgm:chPref val="7"/>
          <dgm:dir/>
        </dgm:presLayoutVars>
      </dgm:prSet>
      <dgm:spPr/>
    </dgm:pt>
    <dgm:pt modelId="{7BFDABCA-4BFD-44DE-B0E8-EB2D4EDC6C95}" type="pres">
      <dgm:prSet presAssocID="{74C5793B-EF6D-4F5A-B14F-5661893A0D18}" presName="Name1" presStyleCnt="0"/>
      <dgm:spPr/>
    </dgm:pt>
    <dgm:pt modelId="{46AFF590-32DD-4346-BDD6-97FD1F6C4CA5}" type="pres">
      <dgm:prSet presAssocID="{74C5793B-EF6D-4F5A-B14F-5661893A0D18}" presName="cycle" presStyleCnt="0"/>
      <dgm:spPr/>
    </dgm:pt>
    <dgm:pt modelId="{DA36CDE0-AD60-47B9-8748-B2C45E4DB491}" type="pres">
      <dgm:prSet presAssocID="{74C5793B-EF6D-4F5A-B14F-5661893A0D18}" presName="srcNode" presStyleLbl="node1" presStyleIdx="0" presStyleCnt="5"/>
      <dgm:spPr/>
    </dgm:pt>
    <dgm:pt modelId="{250B9B0B-8596-4A4A-B369-F6E5F8DEAC69}" type="pres">
      <dgm:prSet presAssocID="{74C5793B-EF6D-4F5A-B14F-5661893A0D18}" presName="conn" presStyleLbl="parChTrans1D2" presStyleIdx="0" presStyleCnt="1"/>
      <dgm:spPr/>
    </dgm:pt>
    <dgm:pt modelId="{F5EFA19B-FB90-42BD-8167-CC3B37232C20}" type="pres">
      <dgm:prSet presAssocID="{74C5793B-EF6D-4F5A-B14F-5661893A0D18}" presName="extraNode" presStyleLbl="node1" presStyleIdx="0" presStyleCnt="5"/>
      <dgm:spPr/>
    </dgm:pt>
    <dgm:pt modelId="{4502E772-1162-4698-BDFB-530364F039F1}" type="pres">
      <dgm:prSet presAssocID="{74C5793B-EF6D-4F5A-B14F-5661893A0D18}" presName="dstNode" presStyleLbl="node1" presStyleIdx="0" presStyleCnt="5"/>
      <dgm:spPr/>
    </dgm:pt>
    <dgm:pt modelId="{B9B9E119-B012-46A5-8813-E0775D5D14C6}" type="pres">
      <dgm:prSet presAssocID="{981EDDEA-7091-4089-9B9A-3948639995B3}" presName="text_1" presStyleLbl="node1" presStyleIdx="0" presStyleCnt="5">
        <dgm:presLayoutVars>
          <dgm:bulletEnabled val="1"/>
        </dgm:presLayoutVars>
      </dgm:prSet>
      <dgm:spPr/>
    </dgm:pt>
    <dgm:pt modelId="{EE998421-D087-4C02-8DEA-F0CF4C88BFC1}" type="pres">
      <dgm:prSet presAssocID="{981EDDEA-7091-4089-9B9A-3948639995B3}" presName="accent_1" presStyleCnt="0"/>
      <dgm:spPr/>
    </dgm:pt>
    <dgm:pt modelId="{758C885F-C284-41F0-8A01-5F0EE8B5EA5B}" type="pres">
      <dgm:prSet presAssocID="{981EDDEA-7091-4089-9B9A-3948639995B3}" presName="accentRepeatNode" presStyleLbl="solidFgAcc1" presStyleIdx="0" presStyleCnt="5"/>
      <dgm:spPr/>
    </dgm:pt>
    <dgm:pt modelId="{E68D25C2-C900-4934-9301-6AB1AD0B54F5}" type="pres">
      <dgm:prSet presAssocID="{13EF4350-6F98-4256-861B-E3D725CEAD7E}" presName="text_2" presStyleLbl="node1" presStyleIdx="1" presStyleCnt="5">
        <dgm:presLayoutVars>
          <dgm:bulletEnabled val="1"/>
        </dgm:presLayoutVars>
      </dgm:prSet>
      <dgm:spPr/>
    </dgm:pt>
    <dgm:pt modelId="{62EF8C88-F775-45EC-9C97-E836186969DC}" type="pres">
      <dgm:prSet presAssocID="{13EF4350-6F98-4256-861B-E3D725CEAD7E}" presName="accent_2" presStyleCnt="0"/>
      <dgm:spPr/>
    </dgm:pt>
    <dgm:pt modelId="{50FC8E5F-C3B7-41C8-B7CA-9C438F384E69}" type="pres">
      <dgm:prSet presAssocID="{13EF4350-6F98-4256-861B-E3D725CEAD7E}" presName="accentRepeatNode" presStyleLbl="solidFgAcc1" presStyleIdx="1" presStyleCnt="5"/>
      <dgm:spPr/>
    </dgm:pt>
    <dgm:pt modelId="{DA1171B8-4703-4826-9528-F80E9F0E1FE1}" type="pres">
      <dgm:prSet presAssocID="{61F630C2-4742-4DE5-BD41-8392320F3A9F}" presName="text_3" presStyleLbl="node1" presStyleIdx="2" presStyleCnt="5">
        <dgm:presLayoutVars>
          <dgm:bulletEnabled val="1"/>
        </dgm:presLayoutVars>
      </dgm:prSet>
      <dgm:spPr/>
    </dgm:pt>
    <dgm:pt modelId="{F126C3A0-29DB-4C80-A71C-EAE94F1CAEDD}" type="pres">
      <dgm:prSet presAssocID="{61F630C2-4742-4DE5-BD41-8392320F3A9F}" presName="accent_3" presStyleCnt="0"/>
      <dgm:spPr/>
    </dgm:pt>
    <dgm:pt modelId="{37011B3E-825F-4E0D-937B-7E033702AE54}" type="pres">
      <dgm:prSet presAssocID="{61F630C2-4742-4DE5-BD41-8392320F3A9F}" presName="accentRepeatNode" presStyleLbl="solidFgAcc1" presStyleIdx="2" presStyleCnt="5"/>
      <dgm:spPr/>
    </dgm:pt>
    <dgm:pt modelId="{44CB0357-1668-40FC-977A-2C68676CF099}" type="pres">
      <dgm:prSet presAssocID="{2F74D2D0-A571-4F96-9205-3F6670ADADDE}" presName="text_4" presStyleLbl="node1" presStyleIdx="3" presStyleCnt="5">
        <dgm:presLayoutVars>
          <dgm:bulletEnabled val="1"/>
        </dgm:presLayoutVars>
      </dgm:prSet>
      <dgm:spPr/>
    </dgm:pt>
    <dgm:pt modelId="{BB297730-D1C2-4B14-B403-D66C65994B81}" type="pres">
      <dgm:prSet presAssocID="{2F74D2D0-A571-4F96-9205-3F6670ADADDE}" presName="accent_4" presStyleCnt="0"/>
      <dgm:spPr/>
    </dgm:pt>
    <dgm:pt modelId="{59F24B43-9291-4DB1-9AE1-4B5B43DF8A0A}" type="pres">
      <dgm:prSet presAssocID="{2F74D2D0-A571-4F96-9205-3F6670ADADDE}" presName="accentRepeatNode" presStyleLbl="solidFgAcc1" presStyleIdx="3" presStyleCnt="5"/>
      <dgm:spPr/>
    </dgm:pt>
    <dgm:pt modelId="{CC0E30DA-187C-470B-8608-AC5C60BE801D}" type="pres">
      <dgm:prSet presAssocID="{FD8B898A-9363-40E9-AB59-C7536DA9AA48}" presName="text_5" presStyleLbl="node1" presStyleIdx="4" presStyleCnt="5">
        <dgm:presLayoutVars>
          <dgm:bulletEnabled val="1"/>
        </dgm:presLayoutVars>
      </dgm:prSet>
      <dgm:spPr/>
    </dgm:pt>
    <dgm:pt modelId="{A15156B5-4813-4401-ACA7-1E6B9804EDBD}" type="pres">
      <dgm:prSet presAssocID="{FD8B898A-9363-40E9-AB59-C7536DA9AA48}" presName="accent_5" presStyleCnt="0"/>
      <dgm:spPr/>
    </dgm:pt>
    <dgm:pt modelId="{C8870648-8BCA-448C-806E-5B9C649E7040}" type="pres">
      <dgm:prSet presAssocID="{FD8B898A-9363-40E9-AB59-C7536DA9AA48}" presName="accentRepeatNode" presStyleLbl="solidFgAcc1" presStyleIdx="4" presStyleCnt="5"/>
      <dgm:spPr/>
    </dgm:pt>
  </dgm:ptLst>
  <dgm:cxnLst>
    <dgm:cxn modelId="{579B9A63-9F94-4F5C-BDBB-F17A6A9831B4}" type="presOf" srcId="{13EF4350-6F98-4256-861B-E3D725CEAD7E}" destId="{E68D25C2-C900-4934-9301-6AB1AD0B54F5}" srcOrd="0" destOrd="0" presId="urn:microsoft.com/office/officeart/2008/layout/VerticalCurvedList"/>
    <dgm:cxn modelId="{0CB04952-25DC-4BCE-9554-764AEECC5803}" srcId="{74C5793B-EF6D-4F5A-B14F-5661893A0D18}" destId="{61F630C2-4742-4DE5-BD41-8392320F3A9F}" srcOrd="2" destOrd="0" parTransId="{D69C1409-DE86-4888-8EBB-A55AEB6B9F34}" sibTransId="{E572B09A-7FBD-453A-88ED-5DCF0941593F}"/>
    <dgm:cxn modelId="{17535A74-E00E-4CDB-93E8-6FF87E676A76}" type="presOf" srcId="{61F630C2-4742-4DE5-BD41-8392320F3A9F}" destId="{DA1171B8-4703-4826-9528-F80E9F0E1FE1}" srcOrd="0" destOrd="0" presId="urn:microsoft.com/office/officeart/2008/layout/VerticalCurvedList"/>
    <dgm:cxn modelId="{DBAA7B80-215A-4291-A963-5DDD371C6730}" srcId="{74C5793B-EF6D-4F5A-B14F-5661893A0D18}" destId="{2F74D2D0-A571-4F96-9205-3F6670ADADDE}" srcOrd="3" destOrd="0" parTransId="{FD628B0B-C3AC-43DC-BD18-4BE6086F358A}" sibTransId="{3AED8CA5-7694-4198-82A2-284C18B7A381}"/>
    <dgm:cxn modelId="{74328F88-84BE-4FF2-B4FC-C267A29043D4}" type="presOf" srcId="{FD8B898A-9363-40E9-AB59-C7536DA9AA48}" destId="{CC0E30DA-187C-470B-8608-AC5C60BE801D}" srcOrd="0" destOrd="0" presId="urn:microsoft.com/office/officeart/2008/layout/VerticalCurvedList"/>
    <dgm:cxn modelId="{E03E9697-18E2-4314-A194-044752507E82}" srcId="{74C5793B-EF6D-4F5A-B14F-5661893A0D18}" destId="{981EDDEA-7091-4089-9B9A-3948639995B3}" srcOrd="0" destOrd="0" parTransId="{E6457CA4-AAEA-4362-8D82-B52C243709C6}" sibTransId="{CD0E76FB-47AE-421D-91A0-601B063886FC}"/>
    <dgm:cxn modelId="{9C7832A5-3C82-4BE6-B709-5E4670B89F5A}" type="presOf" srcId="{CD0E76FB-47AE-421D-91A0-601B063886FC}" destId="{250B9B0B-8596-4A4A-B369-F6E5F8DEAC69}" srcOrd="0" destOrd="0" presId="urn:microsoft.com/office/officeart/2008/layout/VerticalCurvedList"/>
    <dgm:cxn modelId="{E6B7B0A5-9FB0-41BE-8344-E4E53F6B7315}" type="presOf" srcId="{981EDDEA-7091-4089-9B9A-3948639995B3}" destId="{B9B9E119-B012-46A5-8813-E0775D5D14C6}" srcOrd="0" destOrd="0" presId="urn:microsoft.com/office/officeart/2008/layout/VerticalCurvedList"/>
    <dgm:cxn modelId="{87E6A1BB-5053-4A6B-9089-A122E2380C8C}" srcId="{74C5793B-EF6D-4F5A-B14F-5661893A0D18}" destId="{FD8B898A-9363-40E9-AB59-C7536DA9AA48}" srcOrd="4" destOrd="0" parTransId="{9D496892-B5BB-485B-B4E6-979C2FC97393}" sibTransId="{BCCB9155-FB72-43A7-AA6A-AD1B059CFD3A}"/>
    <dgm:cxn modelId="{3193FDC2-DEDD-4B54-878F-47357E3010A0}" type="presOf" srcId="{74C5793B-EF6D-4F5A-B14F-5661893A0D18}" destId="{BF38817A-4D32-477F-901C-345C585D2895}" srcOrd="0" destOrd="0" presId="urn:microsoft.com/office/officeart/2008/layout/VerticalCurvedList"/>
    <dgm:cxn modelId="{8BC9D1DF-8FCD-4FD9-B8AC-61CB82C26218}" type="presOf" srcId="{2F74D2D0-A571-4F96-9205-3F6670ADADDE}" destId="{44CB0357-1668-40FC-977A-2C68676CF099}" srcOrd="0" destOrd="0" presId="urn:microsoft.com/office/officeart/2008/layout/VerticalCurvedList"/>
    <dgm:cxn modelId="{DE67D8EB-31D9-49D8-96AF-71DE93E63B85}" srcId="{74C5793B-EF6D-4F5A-B14F-5661893A0D18}" destId="{13EF4350-6F98-4256-861B-E3D725CEAD7E}" srcOrd="1" destOrd="0" parTransId="{5E6E725B-9093-482E-B5D8-0E4C96F2B5F3}" sibTransId="{A0DB1B8A-5F59-4D5A-B838-849C01018B49}"/>
    <dgm:cxn modelId="{89FD4026-70A9-4B5F-A18D-DB5DF65EDA19}" type="presParOf" srcId="{BF38817A-4D32-477F-901C-345C585D2895}" destId="{7BFDABCA-4BFD-44DE-B0E8-EB2D4EDC6C95}" srcOrd="0" destOrd="0" presId="urn:microsoft.com/office/officeart/2008/layout/VerticalCurvedList"/>
    <dgm:cxn modelId="{0B547C69-C8BD-4583-8941-A0BA16540AB2}" type="presParOf" srcId="{7BFDABCA-4BFD-44DE-B0E8-EB2D4EDC6C95}" destId="{46AFF590-32DD-4346-BDD6-97FD1F6C4CA5}" srcOrd="0" destOrd="0" presId="urn:microsoft.com/office/officeart/2008/layout/VerticalCurvedList"/>
    <dgm:cxn modelId="{2134F9E0-BF75-4E76-A8BC-69868583C1D2}" type="presParOf" srcId="{46AFF590-32DD-4346-BDD6-97FD1F6C4CA5}" destId="{DA36CDE0-AD60-47B9-8748-B2C45E4DB491}" srcOrd="0" destOrd="0" presId="urn:microsoft.com/office/officeart/2008/layout/VerticalCurvedList"/>
    <dgm:cxn modelId="{A1619A10-77D0-42E8-B719-C0D32250B1C6}" type="presParOf" srcId="{46AFF590-32DD-4346-BDD6-97FD1F6C4CA5}" destId="{250B9B0B-8596-4A4A-B369-F6E5F8DEAC69}" srcOrd="1" destOrd="0" presId="urn:microsoft.com/office/officeart/2008/layout/VerticalCurvedList"/>
    <dgm:cxn modelId="{0945E1BE-0925-4229-854F-A8F2251110C4}" type="presParOf" srcId="{46AFF590-32DD-4346-BDD6-97FD1F6C4CA5}" destId="{F5EFA19B-FB90-42BD-8167-CC3B37232C20}" srcOrd="2" destOrd="0" presId="urn:microsoft.com/office/officeart/2008/layout/VerticalCurvedList"/>
    <dgm:cxn modelId="{259DBD1B-BA99-46E8-8E7D-9467514CB7B7}" type="presParOf" srcId="{46AFF590-32DD-4346-BDD6-97FD1F6C4CA5}" destId="{4502E772-1162-4698-BDFB-530364F039F1}" srcOrd="3" destOrd="0" presId="urn:microsoft.com/office/officeart/2008/layout/VerticalCurvedList"/>
    <dgm:cxn modelId="{926208A5-4D9B-44D6-8AD1-84E514727E91}" type="presParOf" srcId="{7BFDABCA-4BFD-44DE-B0E8-EB2D4EDC6C95}" destId="{B9B9E119-B012-46A5-8813-E0775D5D14C6}" srcOrd="1" destOrd="0" presId="urn:microsoft.com/office/officeart/2008/layout/VerticalCurvedList"/>
    <dgm:cxn modelId="{E57B7D41-F7EC-4072-9BF0-2C965D6849CE}" type="presParOf" srcId="{7BFDABCA-4BFD-44DE-B0E8-EB2D4EDC6C95}" destId="{EE998421-D087-4C02-8DEA-F0CF4C88BFC1}" srcOrd="2" destOrd="0" presId="urn:microsoft.com/office/officeart/2008/layout/VerticalCurvedList"/>
    <dgm:cxn modelId="{5154E251-1146-433F-B798-500B3D363015}" type="presParOf" srcId="{EE998421-D087-4C02-8DEA-F0CF4C88BFC1}" destId="{758C885F-C284-41F0-8A01-5F0EE8B5EA5B}" srcOrd="0" destOrd="0" presId="urn:microsoft.com/office/officeart/2008/layout/VerticalCurvedList"/>
    <dgm:cxn modelId="{E15E202A-2D4C-44CE-AAC7-2BFC1BF1C0E8}" type="presParOf" srcId="{7BFDABCA-4BFD-44DE-B0E8-EB2D4EDC6C95}" destId="{E68D25C2-C900-4934-9301-6AB1AD0B54F5}" srcOrd="3" destOrd="0" presId="urn:microsoft.com/office/officeart/2008/layout/VerticalCurvedList"/>
    <dgm:cxn modelId="{5C45E03A-0CB1-42A6-96D1-64917A9938AD}" type="presParOf" srcId="{7BFDABCA-4BFD-44DE-B0E8-EB2D4EDC6C95}" destId="{62EF8C88-F775-45EC-9C97-E836186969DC}" srcOrd="4" destOrd="0" presId="urn:microsoft.com/office/officeart/2008/layout/VerticalCurvedList"/>
    <dgm:cxn modelId="{E3949ED9-8ADE-43FF-95D2-BE3EEF173035}" type="presParOf" srcId="{62EF8C88-F775-45EC-9C97-E836186969DC}" destId="{50FC8E5F-C3B7-41C8-B7CA-9C438F384E69}" srcOrd="0" destOrd="0" presId="urn:microsoft.com/office/officeart/2008/layout/VerticalCurvedList"/>
    <dgm:cxn modelId="{02F2C82C-0161-4BDD-BD94-1168E114FA80}" type="presParOf" srcId="{7BFDABCA-4BFD-44DE-B0E8-EB2D4EDC6C95}" destId="{DA1171B8-4703-4826-9528-F80E9F0E1FE1}" srcOrd="5" destOrd="0" presId="urn:microsoft.com/office/officeart/2008/layout/VerticalCurvedList"/>
    <dgm:cxn modelId="{0B78632B-DB0C-464A-936C-7C21CF11F58E}" type="presParOf" srcId="{7BFDABCA-4BFD-44DE-B0E8-EB2D4EDC6C95}" destId="{F126C3A0-29DB-4C80-A71C-EAE94F1CAEDD}" srcOrd="6" destOrd="0" presId="urn:microsoft.com/office/officeart/2008/layout/VerticalCurvedList"/>
    <dgm:cxn modelId="{5E6CCC00-B80C-425D-AF26-B118FC9F06A2}" type="presParOf" srcId="{F126C3A0-29DB-4C80-A71C-EAE94F1CAEDD}" destId="{37011B3E-825F-4E0D-937B-7E033702AE54}" srcOrd="0" destOrd="0" presId="urn:microsoft.com/office/officeart/2008/layout/VerticalCurvedList"/>
    <dgm:cxn modelId="{222CCFD9-123E-4DA6-849D-10419E4409B1}" type="presParOf" srcId="{7BFDABCA-4BFD-44DE-B0E8-EB2D4EDC6C95}" destId="{44CB0357-1668-40FC-977A-2C68676CF099}" srcOrd="7" destOrd="0" presId="urn:microsoft.com/office/officeart/2008/layout/VerticalCurvedList"/>
    <dgm:cxn modelId="{34BA4E52-6DED-4DDC-ACF0-783D0D8E8E27}" type="presParOf" srcId="{7BFDABCA-4BFD-44DE-B0E8-EB2D4EDC6C95}" destId="{BB297730-D1C2-4B14-B403-D66C65994B81}" srcOrd="8" destOrd="0" presId="urn:microsoft.com/office/officeart/2008/layout/VerticalCurvedList"/>
    <dgm:cxn modelId="{40B321AE-9BE9-4C7F-B3AC-DDD3A708686B}" type="presParOf" srcId="{BB297730-D1C2-4B14-B403-D66C65994B81}" destId="{59F24B43-9291-4DB1-9AE1-4B5B43DF8A0A}" srcOrd="0" destOrd="0" presId="urn:microsoft.com/office/officeart/2008/layout/VerticalCurvedList"/>
    <dgm:cxn modelId="{D5BE8E53-6BD8-45D4-BA19-A08517692796}" type="presParOf" srcId="{7BFDABCA-4BFD-44DE-B0E8-EB2D4EDC6C95}" destId="{CC0E30DA-187C-470B-8608-AC5C60BE801D}" srcOrd="9" destOrd="0" presId="urn:microsoft.com/office/officeart/2008/layout/VerticalCurvedList"/>
    <dgm:cxn modelId="{AFCE452D-FE7B-4968-9813-EBE2A158154A}" type="presParOf" srcId="{7BFDABCA-4BFD-44DE-B0E8-EB2D4EDC6C95}" destId="{A15156B5-4813-4401-ACA7-1E6B9804EDBD}" srcOrd="10" destOrd="0" presId="urn:microsoft.com/office/officeart/2008/layout/VerticalCurvedList"/>
    <dgm:cxn modelId="{8B8BBDA0-9F09-4486-B0F3-95BED574C567}" type="presParOf" srcId="{A15156B5-4813-4401-ACA7-1E6B9804EDBD}" destId="{C8870648-8BCA-448C-806E-5B9C649E704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0B9B0B-8596-4A4A-B369-F6E5F8DEAC69}">
      <dsp:nvSpPr>
        <dsp:cNvPr id="0" name=""/>
        <dsp:cNvSpPr/>
      </dsp:nvSpPr>
      <dsp:spPr>
        <a:xfrm>
          <a:off x="-4750593" y="-728163"/>
          <a:ext cx="5658438" cy="5658438"/>
        </a:xfrm>
        <a:prstGeom prst="blockArc">
          <a:avLst>
            <a:gd name="adj1" fmla="val 18900000"/>
            <a:gd name="adj2" fmla="val 2700000"/>
            <a:gd name="adj3" fmla="val 382"/>
          </a:avLst>
        </a:pr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B9E119-B012-46A5-8813-E0775D5D14C6}">
      <dsp:nvSpPr>
        <dsp:cNvPr id="0" name=""/>
        <dsp:cNvSpPr/>
      </dsp:nvSpPr>
      <dsp:spPr>
        <a:xfrm>
          <a:off x="397300" y="262547"/>
          <a:ext cx="6181032" cy="52543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7062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2800" kern="1200"/>
        </a:p>
      </dsp:txBody>
      <dsp:txXfrm>
        <a:off x="397300" y="262547"/>
        <a:ext cx="6181032" cy="525432"/>
      </dsp:txXfrm>
    </dsp:sp>
    <dsp:sp modelId="{758C885F-C284-41F0-8A01-5F0EE8B5EA5B}">
      <dsp:nvSpPr>
        <dsp:cNvPr id="0" name=""/>
        <dsp:cNvSpPr/>
      </dsp:nvSpPr>
      <dsp:spPr>
        <a:xfrm>
          <a:off x="68905" y="196868"/>
          <a:ext cx="656790" cy="6567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8D25C2-C900-4934-9301-6AB1AD0B54F5}">
      <dsp:nvSpPr>
        <dsp:cNvPr id="0" name=""/>
        <dsp:cNvSpPr/>
      </dsp:nvSpPr>
      <dsp:spPr>
        <a:xfrm>
          <a:off x="773809" y="1050443"/>
          <a:ext cx="5804523" cy="52543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7062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2800" kern="1200"/>
        </a:p>
      </dsp:txBody>
      <dsp:txXfrm>
        <a:off x="773809" y="1050443"/>
        <a:ext cx="5804523" cy="525432"/>
      </dsp:txXfrm>
    </dsp:sp>
    <dsp:sp modelId="{50FC8E5F-C3B7-41C8-B7CA-9C438F384E69}">
      <dsp:nvSpPr>
        <dsp:cNvPr id="0" name=""/>
        <dsp:cNvSpPr/>
      </dsp:nvSpPr>
      <dsp:spPr>
        <a:xfrm>
          <a:off x="445414" y="984764"/>
          <a:ext cx="656790" cy="6567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1171B8-4703-4826-9528-F80E9F0E1FE1}">
      <dsp:nvSpPr>
        <dsp:cNvPr id="0" name=""/>
        <dsp:cNvSpPr/>
      </dsp:nvSpPr>
      <dsp:spPr>
        <a:xfrm>
          <a:off x="889367" y="1838339"/>
          <a:ext cx="5688965" cy="52543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7062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2800" kern="1200" dirty="0"/>
        </a:p>
      </dsp:txBody>
      <dsp:txXfrm>
        <a:off x="889367" y="1838339"/>
        <a:ext cx="5688965" cy="525432"/>
      </dsp:txXfrm>
    </dsp:sp>
    <dsp:sp modelId="{37011B3E-825F-4E0D-937B-7E033702AE54}">
      <dsp:nvSpPr>
        <dsp:cNvPr id="0" name=""/>
        <dsp:cNvSpPr/>
      </dsp:nvSpPr>
      <dsp:spPr>
        <a:xfrm>
          <a:off x="560972" y="1772660"/>
          <a:ext cx="656790" cy="6567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CB0357-1668-40FC-977A-2C68676CF099}">
      <dsp:nvSpPr>
        <dsp:cNvPr id="0" name=""/>
        <dsp:cNvSpPr/>
      </dsp:nvSpPr>
      <dsp:spPr>
        <a:xfrm>
          <a:off x="773809" y="2626235"/>
          <a:ext cx="5804523" cy="52543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7062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2800" kern="1200" dirty="0"/>
        </a:p>
      </dsp:txBody>
      <dsp:txXfrm>
        <a:off x="773809" y="2626235"/>
        <a:ext cx="5804523" cy="525432"/>
      </dsp:txXfrm>
    </dsp:sp>
    <dsp:sp modelId="{59F24B43-9291-4DB1-9AE1-4B5B43DF8A0A}">
      <dsp:nvSpPr>
        <dsp:cNvPr id="0" name=""/>
        <dsp:cNvSpPr/>
      </dsp:nvSpPr>
      <dsp:spPr>
        <a:xfrm>
          <a:off x="445414" y="2560556"/>
          <a:ext cx="656790" cy="6567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0E30DA-187C-470B-8608-AC5C60BE801D}">
      <dsp:nvSpPr>
        <dsp:cNvPr id="0" name=""/>
        <dsp:cNvSpPr/>
      </dsp:nvSpPr>
      <dsp:spPr>
        <a:xfrm>
          <a:off x="397300" y="3414131"/>
          <a:ext cx="6181032" cy="52543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7062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2800" kern="1200" dirty="0"/>
        </a:p>
      </dsp:txBody>
      <dsp:txXfrm>
        <a:off x="397300" y="3414131"/>
        <a:ext cx="6181032" cy="525432"/>
      </dsp:txXfrm>
    </dsp:sp>
    <dsp:sp modelId="{C8870648-8BCA-448C-806E-5B9C649E7040}">
      <dsp:nvSpPr>
        <dsp:cNvPr id="0" name=""/>
        <dsp:cNvSpPr/>
      </dsp:nvSpPr>
      <dsp:spPr>
        <a:xfrm>
          <a:off x="68905" y="3348452"/>
          <a:ext cx="656790" cy="6567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FCBE1-E49D-6A4A-A98A-CCE40080A76E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3BB35-C334-B945-BB29-586F342F3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777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CATATAN: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ID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Confidentiality Status*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ID" sz="1200" b="1" i="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Red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Dokumen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rahasia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Distribusi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hanya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pihak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berwenang</a:t>
            </a:r>
            <a:endParaRPr lang="en-ID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ID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Yellow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Distribusi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internal di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lingkup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unit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fungsional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unit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bisnis</a:t>
            </a:r>
            <a:endParaRPr lang="en-ID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ID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Green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Distribusi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internal di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lingkup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perusahaan</a:t>
            </a:r>
            <a:endParaRPr lang="en-ID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ID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Non-confidential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Distribusi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bebas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termasuk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eksternal</a:t>
            </a:r>
            <a:endParaRPr lang="en-ID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ID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ID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*) </a:t>
            </a:r>
            <a:r>
              <a:rPr lang="en-ID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Distribusi</a:t>
            </a:r>
            <a:r>
              <a:rPr lang="en-ID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</a:t>
            </a:r>
            <a:r>
              <a:rPr lang="en-ID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pihak</a:t>
            </a:r>
            <a:r>
              <a:rPr lang="en-ID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lain </a:t>
            </a:r>
            <a:r>
              <a:rPr lang="en-ID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harus</a:t>
            </a:r>
            <a:r>
              <a:rPr lang="en-ID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ID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persetujuan</a:t>
            </a:r>
            <a:r>
              <a:rPr lang="en-ID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pemilik</a:t>
            </a:r>
            <a:r>
              <a:rPr lang="en-ID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dokumen</a:t>
            </a:r>
            <a:endParaRPr lang="en-ID" dirty="0"/>
          </a:p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23BB35-C334-B945-BB29-586F342F31A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567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CATATAN: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/>
              <a:t>Image</a:t>
            </a:r>
            <a:r>
              <a:rPr lang="en-US" b="1" i="1" dirty="0"/>
              <a:t> Evacuation route </a:t>
            </a:r>
            <a:r>
              <a:rPr lang="en-US" b="1" dirty="0" err="1"/>
              <a:t>ini</a:t>
            </a:r>
            <a:r>
              <a:rPr lang="en-US" b="1" dirty="0"/>
              <a:t> </a:t>
            </a:r>
            <a:r>
              <a:rPr lang="en-US" b="1" dirty="0" err="1"/>
              <a:t>diperuntukkan</a:t>
            </a:r>
            <a:r>
              <a:rPr lang="en-US" b="1" dirty="0"/>
              <a:t> </a:t>
            </a:r>
            <a:r>
              <a:rPr lang="en-US" b="1" dirty="0" err="1"/>
              <a:t>khusus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karyawan</a:t>
            </a:r>
            <a:r>
              <a:rPr lang="en-US" b="1" dirty="0"/>
              <a:t> </a:t>
            </a:r>
            <a:r>
              <a:rPr lang="en-US" b="1" i="1" dirty="0"/>
              <a:t>Head Office. </a:t>
            </a:r>
            <a:r>
              <a:rPr lang="en-US" b="1" i="0" dirty="0" err="1"/>
              <a:t>Untuk</a:t>
            </a:r>
            <a:r>
              <a:rPr lang="en-US" b="1" i="0" dirty="0"/>
              <a:t> </a:t>
            </a:r>
            <a:r>
              <a:rPr lang="en-US" b="1" i="0" dirty="0" err="1"/>
              <a:t>lokasi</a:t>
            </a:r>
            <a:r>
              <a:rPr lang="en-US" b="1" i="0" dirty="0"/>
              <a:t> </a:t>
            </a:r>
            <a:r>
              <a:rPr lang="en-US" b="1" i="0" dirty="0" err="1"/>
              <a:t>lainnya</a:t>
            </a:r>
            <a:r>
              <a:rPr lang="en-US" b="1" i="0" dirty="0"/>
              <a:t>, </a:t>
            </a:r>
            <a:r>
              <a:rPr lang="en-US" b="1" i="0" dirty="0" err="1"/>
              <a:t>silakan</a:t>
            </a:r>
            <a:r>
              <a:rPr lang="en-US" b="1" i="0" dirty="0"/>
              <a:t> </a:t>
            </a:r>
            <a:r>
              <a:rPr lang="en-US" b="1" i="0" dirty="0" err="1"/>
              <a:t>dikonsultasikan</a:t>
            </a:r>
            <a:r>
              <a:rPr lang="en-US" b="1" i="0" dirty="0"/>
              <a:t> </a:t>
            </a:r>
            <a:r>
              <a:rPr lang="en-US" b="1" i="0" dirty="0" err="1"/>
              <a:t>dengan</a:t>
            </a:r>
            <a:r>
              <a:rPr lang="en-US" b="1" i="0" dirty="0"/>
              <a:t> </a:t>
            </a:r>
            <a:r>
              <a:rPr lang="en-US" b="1" i="0" dirty="0" err="1"/>
              <a:t>tim</a:t>
            </a:r>
            <a:r>
              <a:rPr lang="en-US" b="1" i="0" dirty="0"/>
              <a:t> SHE.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D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Emergency Evacuation Plan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dibacakan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pada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saat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meeting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dilakukan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secara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tatap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muka</a:t>
            </a:r>
            <a:endParaRPr lang="en-ID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D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Protokol</a:t>
            </a:r>
            <a:r>
              <a:rPr lang="en-ID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Keselamatan</a:t>
            </a:r>
            <a:r>
              <a:rPr lang="en-ID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Kesehatan dan Tata </a:t>
            </a:r>
            <a:r>
              <a:rPr lang="en-ID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Laksana</a:t>
            </a:r>
            <a:r>
              <a:rPr lang="en-ID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Virtual Meeting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dibacakan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pada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saat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meeting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dilakukan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secara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tatap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muka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maupun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virtual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</a:t>
            </a:r>
          </a:p>
          <a:p>
            <a:pPr>
              <a:defRPr/>
            </a:pPr>
            <a:r>
              <a:rPr lang="en-US" b="1" dirty="0">
                <a:solidFill>
                  <a:prstClr val="black"/>
                </a:solidFill>
                <a:latin typeface="Arial Narrow" panose="020B0606020202030204" pitchFamily="34" charset="0"/>
              </a:rPr>
              <a:t>Fire or emergency situation (English)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You will hear paging or fire alarm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Please do not panic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Floor warden or the Emergency Response Team (ERT) will guide you through the evacuation process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Do not come back to the building until further safety notification</a:t>
            </a:r>
          </a:p>
          <a:p>
            <a:endParaRPr lang="en-ID" dirty="0"/>
          </a:p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23BB35-C334-B945-BB29-586F342F31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98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CATATAN:</a:t>
            </a:r>
          </a:p>
          <a:p>
            <a:r>
              <a:rPr lang="en-US" dirty="0" err="1"/>
              <a:t>Warna</a:t>
            </a:r>
            <a:r>
              <a:rPr lang="en-US" dirty="0"/>
              <a:t>, </a:t>
            </a:r>
            <a:r>
              <a:rPr lang="en-US" dirty="0" err="1"/>
              <a:t>bentuk</a:t>
            </a:r>
            <a:r>
              <a:rPr lang="en-US" dirty="0"/>
              <a:t>, dan </a:t>
            </a:r>
            <a:r>
              <a:rPr lang="en-US" dirty="0" err="1"/>
              <a:t>gaya</a:t>
            </a:r>
            <a:r>
              <a:rPr lang="en-US" dirty="0"/>
              <a:t> </a:t>
            </a:r>
            <a:r>
              <a:rPr lang="en-US" dirty="0" err="1"/>
              <a:t>grafis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diubah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kebutuhan</a:t>
            </a:r>
            <a:endParaRPr lang="en-US" dirty="0"/>
          </a:p>
          <a:p>
            <a:r>
              <a:rPr lang="en-US" dirty="0"/>
              <a:t>--</a:t>
            </a:r>
          </a:p>
          <a:p>
            <a:r>
              <a:rPr lang="en-US" dirty="0"/>
              <a:t>Color, shape, and graphic styles are adjustable according to needs/requirements</a:t>
            </a:r>
            <a:endParaRPr lang="en-ID" dirty="0"/>
          </a:p>
          <a:p>
            <a:endParaRPr lang="en-ID" dirty="0"/>
          </a:p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23BB35-C334-B945-BB29-586F342F31A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26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CATATAN:</a:t>
            </a:r>
          </a:p>
          <a:p>
            <a:r>
              <a:rPr lang="en-US" dirty="0" err="1"/>
              <a:t>Warna</a:t>
            </a:r>
            <a:r>
              <a:rPr lang="en-US" dirty="0"/>
              <a:t>, </a:t>
            </a:r>
            <a:r>
              <a:rPr lang="en-US" dirty="0" err="1"/>
              <a:t>bentuk</a:t>
            </a:r>
            <a:r>
              <a:rPr lang="en-US" dirty="0"/>
              <a:t>, dan </a:t>
            </a:r>
            <a:r>
              <a:rPr lang="en-US" dirty="0" err="1"/>
              <a:t>gaya</a:t>
            </a:r>
            <a:r>
              <a:rPr lang="en-US" dirty="0"/>
              <a:t> </a:t>
            </a:r>
            <a:r>
              <a:rPr lang="en-US" dirty="0" err="1"/>
              <a:t>grafis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diubah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kebutuhan</a:t>
            </a:r>
            <a:endParaRPr lang="en-US" dirty="0"/>
          </a:p>
          <a:p>
            <a:r>
              <a:rPr lang="en-US" dirty="0"/>
              <a:t>--</a:t>
            </a:r>
          </a:p>
          <a:p>
            <a:r>
              <a:rPr lang="en-US" dirty="0"/>
              <a:t>Color, shape, and graphic styles are adjustable according to needs/requirements</a:t>
            </a: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23BB35-C334-B945-BB29-586F342F31A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470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0" y="2353252"/>
            <a:ext cx="5545138" cy="1475013"/>
          </a:xfrm>
          <a:effectLst/>
        </p:spPr>
        <p:txBody>
          <a:bodyPr anchor="t">
            <a:normAutofit/>
          </a:bodyPr>
          <a:lstStyle>
            <a:lvl1pPr>
              <a:defRPr sz="440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2" y="3828265"/>
            <a:ext cx="554513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1" cap="none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41325"/>
            <a:ext cx="11029616" cy="11887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773382"/>
            <a:ext cx="11029615" cy="3865418"/>
          </a:xfrm>
        </p:spPr>
        <p:txBody>
          <a:bodyPr/>
          <a:lstStyle>
            <a:lvl1pPr marL="263525" indent="-263525">
              <a:defRPr/>
            </a:lvl1pPr>
            <a:lvl2pPr marL="539750" indent="-215900">
              <a:buClr>
                <a:schemeClr val="accent2"/>
              </a:buClr>
              <a:defRPr/>
            </a:lvl2pPr>
            <a:lvl3pPr marL="803275" indent="-174625">
              <a:buClr>
                <a:schemeClr val="accent2">
                  <a:lumMod val="75000"/>
                </a:schemeClr>
              </a:buClr>
              <a:defRPr/>
            </a:lvl3pPr>
            <a:lvl4pPr marL="1081088" indent="-180975">
              <a:buClr>
                <a:schemeClr val="tx2">
                  <a:lumMod val="75000"/>
                  <a:lumOff val="25000"/>
                </a:schemeClr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CCE0962-DC8B-4808-9A8A-7D278F5B34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76365" y="5509514"/>
            <a:ext cx="311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522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454619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1585873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261034"/>
            <a:ext cx="5194766" cy="2934999"/>
          </a:xfrm>
        </p:spPr>
        <p:txBody>
          <a:bodyPr anchor="t">
            <a:normAutofit/>
          </a:bodyPr>
          <a:lstStyle>
            <a:lvl2pPr marL="539750" indent="-215900">
              <a:buClr>
                <a:schemeClr val="accent2"/>
              </a:buClr>
              <a:defRPr/>
            </a:lvl2pPr>
            <a:lvl3pPr marL="803275" indent="-174625">
              <a:buClr>
                <a:schemeClr val="accent4">
                  <a:lumMod val="75000"/>
                </a:schemeClr>
              </a:buClr>
              <a:defRPr/>
            </a:lvl3pPr>
            <a:lvl4pPr marL="1081088" indent="-180975">
              <a:buClr>
                <a:schemeClr val="tx2">
                  <a:lumMod val="75000"/>
                  <a:lumOff val="25000"/>
                </a:schemeClr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1585874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261034"/>
            <a:ext cx="5194771" cy="2934999"/>
          </a:xfrm>
        </p:spPr>
        <p:txBody>
          <a:bodyPr anchor="t">
            <a:normAutofit/>
          </a:bodyPr>
          <a:lstStyle>
            <a:lvl2pPr marL="539750" indent="-215900">
              <a:defRPr/>
            </a:lvl2pPr>
            <a:lvl3pPr marL="803275" indent="-174625">
              <a:defRPr/>
            </a:lvl3pPr>
            <a:lvl4pPr marL="1081088" indent="-180975"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878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" name="Picture 1" descr="JS_safetySlide_CBM_Trakindo_19July21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605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D4B4ECE-CD33-400A-9870-F29C6A796B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862" y="2796597"/>
            <a:ext cx="7775720" cy="1475013"/>
          </a:xfrm>
          <a:effectLst/>
        </p:spPr>
        <p:txBody>
          <a:bodyPr anchor="t">
            <a:normAutofit/>
          </a:bodyPr>
          <a:lstStyle>
            <a:lvl1pPr>
              <a:defRPr sz="4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CHAPTER TITLE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804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149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0" y="2353252"/>
            <a:ext cx="5545138" cy="1475013"/>
          </a:xfrm>
          <a:effectLst/>
        </p:spPr>
        <p:txBody>
          <a:bodyPr anchor="t">
            <a:normAutofit/>
          </a:bodyPr>
          <a:lstStyle>
            <a:lvl1pPr>
              <a:defRPr sz="440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2" y="3828265"/>
            <a:ext cx="554513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1" cap="none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65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12185904" cy="685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536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41325"/>
            <a:ext cx="11029616" cy="11887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773382"/>
            <a:ext cx="11029615" cy="3865418"/>
          </a:xfrm>
        </p:spPr>
        <p:txBody>
          <a:bodyPr/>
          <a:lstStyle>
            <a:lvl1pPr marL="263525" indent="-263525">
              <a:defRPr/>
            </a:lvl1pPr>
            <a:lvl2pPr marL="539750" indent="-215900">
              <a:buClr>
                <a:schemeClr val="accent2"/>
              </a:buClr>
              <a:defRPr/>
            </a:lvl2pPr>
            <a:lvl3pPr marL="803275" indent="-174625">
              <a:buClr>
                <a:schemeClr val="accent2">
                  <a:lumMod val="75000"/>
                </a:schemeClr>
              </a:buClr>
              <a:defRPr/>
            </a:lvl3pPr>
            <a:lvl4pPr marL="1081088" indent="-180975">
              <a:buClr>
                <a:schemeClr val="tx2">
                  <a:lumMod val="75000"/>
                  <a:lumOff val="25000"/>
                </a:schemeClr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CCE0962-DC8B-4808-9A8A-7D278F5B34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76365" y="5509514"/>
            <a:ext cx="311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3726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454619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1585873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261034"/>
            <a:ext cx="5194766" cy="2934999"/>
          </a:xfrm>
        </p:spPr>
        <p:txBody>
          <a:bodyPr anchor="t">
            <a:normAutofit/>
          </a:bodyPr>
          <a:lstStyle>
            <a:lvl2pPr marL="539750" indent="-215900">
              <a:buClr>
                <a:schemeClr val="accent2"/>
              </a:buClr>
              <a:defRPr/>
            </a:lvl2pPr>
            <a:lvl3pPr marL="803275" indent="-174625">
              <a:buClr>
                <a:schemeClr val="accent4">
                  <a:lumMod val="75000"/>
                </a:schemeClr>
              </a:buClr>
              <a:defRPr/>
            </a:lvl3pPr>
            <a:lvl4pPr marL="1081088" indent="-180975">
              <a:buClr>
                <a:schemeClr val="tx2">
                  <a:lumMod val="75000"/>
                  <a:lumOff val="25000"/>
                </a:schemeClr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1585874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261034"/>
            <a:ext cx="5194771" cy="2934999"/>
          </a:xfrm>
        </p:spPr>
        <p:txBody>
          <a:bodyPr anchor="t">
            <a:normAutofit/>
          </a:bodyPr>
          <a:lstStyle>
            <a:lvl2pPr marL="539750" indent="-215900">
              <a:defRPr/>
            </a:lvl2pPr>
            <a:lvl3pPr marL="803275" indent="-174625">
              <a:defRPr/>
            </a:lvl3pPr>
            <a:lvl4pPr marL="1081088" indent="-180975"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5320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12185904" cy="685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629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S_safetySlide_CBM_Trakindo_19July21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598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D4B4ECE-CD33-400A-9870-F29C6A796B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862" y="2796597"/>
            <a:ext cx="7775720" cy="1475013"/>
          </a:xfrm>
          <a:effectLst/>
        </p:spPr>
        <p:txBody>
          <a:bodyPr anchor="t">
            <a:normAutofit/>
          </a:bodyPr>
          <a:lstStyle>
            <a:lvl1pPr>
              <a:defRPr sz="4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CHAPTER TITLE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735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667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41325"/>
            <a:ext cx="11029616" cy="11887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773382"/>
            <a:ext cx="11029615" cy="3865418"/>
          </a:xfrm>
        </p:spPr>
        <p:txBody>
          <a:bodyPr/>
          <a:lstStyle>
            <a:lvl1pPr marL="263525" indent="-263525">
              <a:defRPr/>
            </a:lvl1pPr>
            <a:lvl2pPr marL="539750" indent="-215900">
              <a:buClr>
                <a:schemeClr val="accent2"/>
              </a:buClr>
              <a:defRPr/>
            </a:lvl2pPr>
            <a:lvl3pPr marL="803275" indent="-174625">
              <a:buClr>
                <a:schemeClr val="accent2">
                  <a:lumMod val="75000"/>
                </a:schemeClr>
              </a:buClr>
              <a:defRPr/>
            </a:lvl3pPr>
            <a:lvl4pPr marL="1081088" indent="-180975">
              <a:buClr>
                <a:schemeClr val="tx2">
                  <a:lumMod val="75000"/>
                  <a:lumOff val="25000"/>
                </a:schemeClr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CCE0962-DC8B-4808-9A8A-7D278F5B34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76365" y="5509514"/>
            <a:ext cx="311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454619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1585873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261034"/>
            <a:ext cx="5194766" cy="2934999"/>
          </a:xfrm>
        </p:spPr>
        <p:txBody>
          <a:bodyPr anchor="t">
            <a:normAutofit/>
          </a:bodyPr>
          <a:lstStyle>
            <a:lvl2pPr marL="539750" indent="-215900">
              <a:buClr>
                <a:schemeClr val="accent2"/>
              </a:buClr>
              <a:defRPr/>
            </a:lvl2pPr>
            <a:lvl3pPr marL="803275" indent="-174625">
              <a:buClr>
                <a:schemeClr val="accent4">
                  <a:lumMod val="75000"/>
                </a:schemeClr>
              </a:buClr>
              <a:defRPr/>
            </a:lvl3pPr>
            <a:lvl4pPr marL="1081088" indent="-180975">
              <a:buClr>
                <a:schemeClr val="tx2">
                  <a:lumMod val="75000"/>
                  <a:lumOff val="25000"/>
                </a:schemeClr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1585874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261034"/>
            <a:ext cx="5194771" cy="2934999"/>
          </a:xfrm>
        </p:spPr>
        <p:txBody>
          <a:bodyPr anchor="t">
            <a:normAutofit/>
          </a:bodyPr>
          <a:lstStyle>
            <a:lvl2pPr marL="539750" indent="-215900">
              <a:defRPr/>
            </a:lvl2pPr>
            <a:lvl3pPr marL="803275" indent="-174625">
              <a:defRPr/>
            </a:lvl3pPr>
            <a:lvl4pPr marL="1081088" indent="-180975"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" name="Picture 1" descr="JS_safetySlide_CBM_Trakindo_19July21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D4B4ECE-CD33-400A-9870-F29C6A796B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862" y="2796597"/>
            <a:ext cx="7775720" cy="1475013"/>
          </a:xfrm>
          <a:effectLst/>
        </p:spPr>
        <p:txBody>
          <a:bodyPr anchor="t">
            <a:normAutofit/>
          </a:bodyPr>
          <a:lstStyle>
            <a:lvl1pPr>
              <a:defRPr sz="4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CHAPTER TITLE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360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0" y="2353252"/>
            <a:ext cx="5545138" cy="1475013"/>
          </a:xfrm>
          <a:effectLst/>
        </p:spPr>
        <p:txBody>
          <a:bodyPr anchor="t">
            <a:normAutofit/>
          </a:bodyPr>
          <a:lstStyle>
            <a:lvl1pPr>
              <a:defRPr sz="440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2" y="3828265"/>
            <a:ext cx="554513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1" cap="none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427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12185904" cy="685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78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0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444461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1736037"/>
            <a:ext cx="11029616" cy="39413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76365" y="5509514"/>
            <a:ext cx="311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5907024"/>
            <a:ext cx="12185904" cy="95097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1DA39F1-CCB3-4723-A820-BF2023A3A29D}"/>
              </a:ext>
            </a:extLst>
          </p:cNvPr>
          <p:cNvSpPr/>
          <p:nvPr userDrawn="1"/>
        </p:nvSpPr>
        <p:spPr>
          <a:xfrm>
            <a:off x="478854" y="5883595"/>
            <a:ext cx="806663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2023 © PT Trakindo Utama. All rights reserved. The content of this presentation may not be used, duplicated or transmitted in any form without the written consent from PT Trakindo Utama.</a:t>
            </a:r>
          </a:p>
        </p:txBody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61" r:id="rId2"/>
    <p:sldLayoutId id="2147483757" r:id="rId3"/>
    <p:sldLayoutId id="2147483711" r:id="rId4"/>
    <p:sldLayoutId id="2147483760" r:id="rId5"/>
    <p:sldLayoutId id="2147483758" r:id="rId6"/>
    <p:sldLayoutId id="2147483762" r:id="rId7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4000" b="1" kern="1200" cap="none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9750" indent="-215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4"/>
        </a:buClr>
        <a:buSzPct val="92000"/>
        <a:buFont typeface="Wingdings 2" panose="05020102010507070707" pitchFamily="18" charset="2"/>
        <a:buChar char="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3275" indent="-174625" algn="l" defTabSz="457200" rtl="0" eaLnBrk="1" latinLnBrk="0" hangingPunct="1">
        <a:spcBef>
          <a:spcPct val="20000"/>
        </a:spcBef>
        <a:spcAft>
          <a:spcPts val="600"/>
        </a:spcAft>
        <a:buClr>
          <a:schemeClr val="accent4">
            <a:lumMod val="75000"/>
          </a:schemeClr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81088" indent="-180975" algn="l" defTabSz="457200" rtl="0" eaLnBrk="1" latinLnBrk="0" hangingPunct="1">
        <a:spcBef>
          <a:spcPct val="20000"/>
        </a:spcBef>
        <a:spcAft>
          <a:spcPts val="600"/>
        </a:spcAft>
        <a:buClr>
          <a:schemeClr val="tx2">
            <a:lumMod val="75000"/>
            <a:lumOff val="25000"/>
          </a:schemeClr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38" userDrawn="1">
          <p15:clr>
            <a:srgbClr val="F26B43"/>
          </p15:clr>
        </p15:guide>
        <p15:guide id="2" orient="horz" pos="278" userDrawn="1">
          <p15:clr>
            <a:srgbClr val="F26B43"/>
          </p15:clr>
        </p15:guide>
        <p15:guide id="3" pos="347" userDrawn="1">
          <p15:clr>
            <a:srgbClr val="F26B43"/>
          </p15:clr>
        </p15:guide>
        <p15:guide id="4" pos="7333" userDrawn="1">
          <p15:clr>
            <a:srgbClr val="F26B43"/>
          </p15:clr>
        </p15:guide>
        <p15:guide id="5" orient="horz" pos="377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0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444461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1736037"/>
            <a:ext cx="11029616" cy="39413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76365" y="5509514"/>
            <a:ext cx="311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5907024"/>
            <a:ext cx="12185904" cy="95097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1DA39F1-CCB3-4723-A820-BF2023A3A29D}"/>
              </a:ext>
            </a:extLst>
          </p:cNvPr>
          <p:cNvSpPr/>
          <p:nvPr userDrawn="1"/>
        </p:nvSpPr>
        <p:spPr>
          <a:xfrm>
            <a:off x="478854" y="5883595"/>
            <a:ext cx="806663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2023 © PT Trakindo Utama. All rights reserved. The content of this presentation may not be used, duplicated or transmitted in any form without the written consent from PT Trakindo Utama.</a:t>
            </a:r>
          </a:p>
        </p:txBody>
      </p:sp>
    </p:spTree>
    <p:extLst>
      <p:ext uri="{BB962C8B-B14F-4D97-AF65-F5344CB8AC3E}">
        <p14:creationId xmlns:p14="http://schemas.microsoft.com/office/powerpoint/2010/main" val="341755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4000" b="1" kern="1200" cap="none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9750" indent="-215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4"/>
        </a:buClr>
        <a:buSzPct val="92000"/>
        <a:buFont typeface="Wingdings 2" panose="05020102010507070707" pitchFamily="18" charset="2"/>
        <a:buChar char="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3275" indent="-174625" algn="l" defTabSz="457200" rtl="0" eaLnBrk="1" latinLnBrk="0" hangingPunct="1">
        <a:spcBef>
          <a:spcPct val="20000"/>
        </a:spcBef>
        <a:spcAft>
          <a:spcPts val="600"/>
        </a:spcAft>
        <a:buClr>
          <a:schemeClr val="accent4">
            <a:lumMod val="75000"/>
          </a:schemeClr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81088" indent="-180975" algn="l" defTabSz="457200" rtl="0" eaLnBrk="1" latinLnBrk="0" hangingPunct="1">
        <a:spcBef>
          <a:spcPct val="20000"/>
        </a:spcBef>
        <a:spcAft>
          <a:spcPts val="600"/>
        </a:spcAft>
        <a:buClr>
          <a:schemeClr val="tx2">
            <a:lumMod val="75000"/>
            <a:lumOff val="25000"/>
          </a:schemeClr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38">
          <p15:clr>
            <a:srgbClr val="F26B43"/>
          </p15:clr>
        </p15:guide>
        <p15:guide id="2" orient="horz" pos="278">
          <p15:clr>
            <a:srgbClr val="F26B43"/>
          </p15:clr>
        </p15:guide>
        <p15:guide id="3" pos="347">
          <p15:clr>
            <a:srgbClr val="F26B43"/>
          </p15:clr>
        </p15:guide>
        <p15:guide id="4" pos="7333">
          <p15:clr>
            <a:srgbClr val="F26B43"/>
          </p15:clr>
        </p15:guide>
        <p15:guide id="5" orient="horz" pos="377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0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444461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1736037"/>
            <a:ext cx="11029616" cy="39413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76365" y="5509514"/>
            <a:ext cx="311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5907024"/>
            <a:ext cx="12185904" cy="95097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1DA39F1-CCB3-4723-A820-BF2023A3A29D}"/>
              </a:ext>
            </a:extLst>
          </p:cNvPr>
          <p:cNvSpPr/>
          <p:nvPr userDrawn="1"/>
        </p:nvSpPr>
        <p:spPr>
          <a:xfrm>
            <a:off x="478854" y="5883595"/>
            <a:ext cx="806663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2023 © PT Trakindo Utama. All rights reserved. The content of this presentation may not be used, duplicated or transmitted in any form without the written consent from PT Trakindo Utama.</a:t>
            </a:r>
          </a:p>
        </p:txBody>
      </p:sp>
    </p:spTree>
    <p:extLst>
      <p:ext uri="{BB962C8B-B14F-4D97-AF65-F5344CB8AC3E}">
        <p14:creationId xmlns:p14="http://schemas.microsoft.com/office/powerpoint/2010/main" val="359687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4000" b="1" kern="1200" cap="none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9750" indent="-215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4"/>
        </a:buClr>
        <a:buSzPct val="92000"/>
        <a:buFont typeface="Wingdings 2" panose="05020102010507070707" pitchFamily="18" charset="2"/>
        <a:buChar char="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3275" indent="-174625" algn="l" defTabSz="457200" rtl="0" eaLnBrk="1" latinLnBrk="0" hangingPunct="1">
        <a:spcBef>
          <a:spcPct val="20000"/>
        </a:spcBef>
        <a:spcAft>
          <a:spcPts val="600"/>
        </a:spcAft>
        <a:buClr>
          <a:schemeClr val="accent4">
            <a:lumMod val="75000"/>
          </a:schemeClr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81088" indent="-180975" algn="l" defTabSz="457200" rtl="0" eaLnBrk="1" latinLnBrk="0" hangingPunct="1">
        <a:spcBef>
          <a:spcPct val="20000"/>
        </a:spcBef>
        <a:spcAft>
          <a:spcPts val="600"/>
        </a:spcAft>
        <a:buClr>
          <a:schemeClr val="tx2">
            <a:lumMod val="75000"/>
            <a:lumOff val="25000"/>
          </a:schemeClr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38">
          <p15:clr>
            <a:srgbClr val="F26B43"/>
          </p15:clr>
        </p15:guide>
        <p15:guide id="2" orient="horz" pos="278">
          <p15:clr>
            <a:srgbClr val="F26B43"/>
          </p15:clr>
        </p15:guide>
        <p15:guide id="3" pos="347">
          <p15:clr>
            <a:srgbClr val="F26B43"/>
          </p15:clr>
        </p15:guide>
        <p15:guide id="4" pos="7333">
          <p15:clr>
            <a:srgbClr val="F26B43"/>
          </p15:clr>
        </p15:guide>
        <p15:guide id="5" orient="horz" pos="377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71B163-70B2-4160-81E2-D4AD5511BB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81698" y="2362789"/>
            <a:ext cx="5545138" cy="1475013"/>
          </a:xfrm>
        </p:spPr>
        <p:txBody>
          <a:bodyPr/>
          <a:lstStyle/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Sustaining Profitability Growth Momentum</a:t>
            </a:r>
            <a:endParaRPr lang="en-ID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6B2C5B5-F4B8-4EA0-B502-88BFCF726E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81700" y="3837802"/>
            <a:ext cx="5545136" cy="590321"/>
          </a:xfrm>
        </p:spPr>
        <p:txBody>
          <a:bodyPr/>
          <a:lstStyle/>
          <a:p>
            <a:r>
              <a:rPr lang="en-ID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2023 Finance Summit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B791FD-C9B1-9656-802E-73B28F2D6556}"/>
              </a:ext>
            </a:extLst>
          </p:cNvPr>
          <p:cNvSpPr txBox="1"/>
          <p:nvPr/>
        </p:nvSpPr>
        <p:spPr>
          <a:xfrm>
            <a:off x="5918198" y="5249315"/>
            <a:ext cx="58109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Denpasar, 08 May 2023</a:t>
            </a:r>
          </a:p>
          <a:p>
            <a:r>
              <a:rPr lang="en-US" sz="1600" dirty="0" err="1"/>
              <a:t>Dony</a:t>
            </a:r>
            <a:r>
              <a:rPr lang="en-US" sz="1600" dirty="0"/>
              <a:t> </a:t>
            </a:r>
            <a:r>
              <a:rPr lang="en-US" sz="1600" dirty="0" err="1"/>
              <a:t>Juaeni</a:t>
            </a:r>
            <a:endParaRPr lang="en-US" sz="1600" dirty="0"/>
          </a:p>
          <a:p>
            <a:r>
              <a:rPr lang="en-US" sz="1600" dirty="0"/>
              <a:t>Finance Dept. Batu Hijau</a:t>
            </a:r>
          </a:p>
          <a:p>
            <a:r>
              <a:rPr lang="en-US" sz="1600" dirty="0"/>
              <a:t>Confidentiality Status </a:t>
            </a:r>
            <a:r>
              <a:rPr lang="en-US" sz="1600" b="1" dirty="0">
                <a:highlight>
                  <a:srgbClr val="FFFF00"/>
                </a:highlight>
              </a:rPr>
              <a:t>Yellow</a:t>
            </a:r>
            <a:r>
              <a:rPr lang="en-US" sz="1600" dirty="0"/>
              <a:t> </a:t>
            </a:r>
            <a:r>
              <a:rPr lang="en-ID" sz="1600" b="1" dirty="0">
                <a:highlight>
                  <a:srgbClr val="00FF00"/>
                </a:highlight>
              </a:rPr>
              <a:t>Green</a:t>
            </a:r>
            <a:r>
              <a:rPr lang="en-ID" sz="1600" b="1" dirty="0"/>
              <a:t> </a:t>
            </a:r>
            <a:r>
              <a:rPr lang="en-ID" sz="1600" b="1" dirty="0">
                <a:highlight>
                  <a:srgbClr val="FF0000"/>
                </a:highlight>
              </a:rPr>
              <a:t>Red</a:t>
            </a:r>
            <a:r>
              <a:rPr lang="en-ID" sz="1600" b="1" dirty="0"/>
              <a:t> </a:t>
            </a:r>
            <a:r>
              <a:rPr lang="en-ID" sz="1600" b="1" dirty="0">
                <a:highlight>
                  <a:srgbClr val="FFFFFF"/>
                </a:highlight>
              </a:rPr>
              <a:t>Non Confidential </a:t>
            </a:r>
            <a:r>
              <a:rPr lang="en-ID" sz="1600" i="1" dirty="0"/>
              <a:t>(choose one)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4216068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9D3AB-71D3-43AF-BF87-9A7343032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230235"/>
            <a:ext cx="11029616" cy="1188720"/>
          </a:xfrm>
        </p:spPr>
        <p:txBody>
          <a:bodyPr>
            <a:normAutofit/>
          </a:bodyPr>
          <a:lstStyle/>
          <a:p>
            <a:r>
              <a:rPr lang="en-US" sz="2400" b="0" dirty="0"/>
              <a:t>Color Scheme &amp; Graphic Style </a:t>
            </a:r>
            <a:br>
              <a:rPr lang="en-US" dirty="0"/>
            </a:br>
            <a:r>
              <a:rPr lang="en-US" dirty="0"/>
              <a:t>Sample for Smart Art</a:t>
            </a:r>
            <a:endParaRPr lang="en-ID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99B1584-8CC0-44D6-AE12-DEBA06D7B6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8904672"/>
              </p:ext>
            </p:extLst>
          </p:nvPr>
        </p:nvGraphicFramePr>
        <p:xfrm>
          <a:off x="2944398" y="1418955"/>
          <a:ext cx="6635701" cy="4202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9153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C2BE2-A5D0-4CB8-B162-9900A52E9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216242"/>
            <a:ext cx="11029616" cy="1188720"/>
          </a:xfrm>
        </p:spPr>
        <p:txBody>
          <a:bodyPr>
            <a:normAutofit/>
          </a:bodyPr>
          <a:lstStyle/>
          <a:p>
            <a:r>
              <a:rPr lang="en-US" sz="2400" b="0" dirty="0"/>
              <a:t>Color Scheme &amp; Graphic Style </a:t>
            </a:r>
            <a:br>
              <a:rPr lang="en-US" b="0" dirty="0"/>
            </a:br>
            <a:r>
              <a:rPr lang="en-US" dirty="0"/>
              <a:t>Sample for Column Chart </a:t>
            </a:r>
            <a:endParaRPr lang="en-ID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765E7ED-087B-4FA1-802A-3150E64319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2041255"/>
              </p:ext>
            </p:extLst>
          </p:nvPr>
        </p:nvGraphicFramePr>
        <p:xfrm>
          <a:off x="1237956" y="1548155"/>
          <a:ext cx="9622301" cy="4202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26901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CDF1821-165B-476A-BC04-F4A94820B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757907D-51B6-4C75-8EEE-A754865195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B6199C2-4A0E-4604-8CF7-1ADC47981C6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78AB6DA-A8E0-4B4A-942D-ABE20BD8FF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8893B80-BE05-4636-97CA-25D44390099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82062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5D06307-1A56-463C-A161-889D01574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1466491"/>
            <a:ext cx="11029615" cy="474452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Content :</a:t>
            </a:r>
            <a:br>
              <a:rPr lang="en-US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- Achievement 2022</a:t>
            </a:r>
            <a:br>
              <a:rPr lang="en-US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	- Driven for optimize sales</a:t>
            </a:r>
            <a:br>
              <a:rPr lang="en-US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	- Cost monitoring</a:t>
            </a:r>
            <a:br>
              <a:rPr lang="en-US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	- Positive Operating Cash Flow</a:t>
            </a:r>
            <a:br>
              <a:rPr lang="en-US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- Initiative 2023</a:t>
            </a:r>
            <a:endParaRPr lang="en-ID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3117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1C66027-AFF2-4609-8B40-CD7EB0B3CCF6}"/>
              </a:ext>
            </a:extLst>
          </p:cNvPr>
          <p:cNvSpPr txBox="1">
            <a:spLocks/>
          </p:cNvSpPr>
          <p:nvPr/>
        </p:nvSpPr>
        <p:spPr>
          <a:xfrm>
            <a:off x="482599" y="2821941"/>
            <a:ext cx="5495780" cy="16629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9750" indent="-215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4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74625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4">
                  <a:lumMod val="75000"/>
                </a:schemeClr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1088" indent="-180975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Wingdings 2" panose="05020102010507070707" pitchFamily="18" charset="2"/>
              <a:buNone/>
            </a:pPr>
            <a:r>
              <a:rPr lang="en-US" b="1" dirty="0" err="1">
                <a:solidFill>
                  <a:srgbClr val="FFFFFF"/>
                </a:solidFill>
                <a:ea typeface="ＭＳ Ｐゴシック" charset="0"/>
                <a:cs typeface="ＭＳ Ｐゴシック" charset="0"/>
                <a:sym typeface="CB Univers 67 CondensedBold" charset="0"/>
              </a:rPr>
              <a:t>Dony</a:t>
            </a:r>
            <a:r>
              <a:rPr lang="en-US" b="1" dirty="0">
                <a:solidFill>
                  <a:srgbClr val="FFFFFF"/>
                </a:solidFill>
                <a:ea typeface="ＭＳ Ｐゴシック" charset="0"/>
                <a:cs typeface="ＭＳ Ｐゴシック" charset="0"/>
                <a:sym typeface="CB Univers 67 CondensedBold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ea typeface="ＭＳ Ｐゴシック" charset="0"/>
                <a:cs typeface="ＭＳ Ｐゴシック" charset="0"/>
                <a:sym typeface="CB Univers 67 CondensedBold" charset="0"/>
              </a:rPr>
              <a:t>Juaeni</a:t>
            </a:r>
            <a:endParaRPr lang="en-US" b="1" dirty="0">
              <a:solidFill>
                <a:srgbClr val="FFFFFF"/>
              </a:solidFill>
              <a:ea typeface="ＭＳ Ｐゴシック" charset="0"/>
              <a:cs typeface="ＭＳ Ｐゴシック" charset="0"/>
              <a:sym typeface="CB Univers 67 CondensedBold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 2" panose="05020102010507070707" pitchFamily="18" charset="2"/>
              <a:buNone/>
            </a:pPr>
            <a:r>
              <a:rPr lang="en-US" b="1" dirty="0">
                <a:solidFill>
                  <a:srgbClr val="FFFFFF"/>
                </a:solidFill>
                <a:ea typeface="ＭＳ Ｐゴシック" charset="0"/>
                <a:cs typeface="ＭＳ Ｐゴシック" charset="0"/>
                <a:sym typeface="CB Univers 67 CondensedBold" charset="0"/>
              </a:rPr>
              <a:t>Finance Department/Batu Hijau Division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 2" panose="05020102010507070707" pitchFamily="18" charset="2"/>
              <a:buNone/>
            </a:pPr>
            <a:r>
              <a:rPr lang="en-US" b="1" u="sng" dirty="0">
                <a:solidFill>
                  <a:srgbClr val="FFFFFF"/>
                </a:solidFill>
                <a:ea typeface="ＭＳ Ｐゴシック" charset="0"/>
                <a:sym typeface="CB Univers 67 CondensedBold" charset="0"/>
              </a:rPr>
              <a:t>Dony.juaeni@trakindo.co.id</a:t>
            </a:r>
            <a:endParaRPr lang="en-US" b="1" u="sng" dirty="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E23B5C-0DE1-4A0D-8C16-722504919280}"/>
              </a:ext>
            </a:extLst>
          </p:cNvPr>
          <p:cNvSpPr txBox="1"/>
          <p:nvPr/>
        </p:nvSpPr>
        <p:spPr>
          <a:xfrm>
            <a:off x="482991" y="5383351"/>
            <a:ext cx="5819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The content of this presentation may not be used, duplicated or transmitted in any form without the written consent from PT Trakindo Utama.</a:t>
            </a:r>
          </a:p>
        </p:txBody>
      </p:sp>
    </p:spTree>
    <p:extLst>
      <p:ext uri="{BB962C8B-B14F-4D97-AF65-F5344CB8AC3E}">
        <p14:creationId xmlns:p14="http://schemas.microsoft.com/office/powerpoint/2010/main" val="1046016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3201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2337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720893" y="1905000"/>
            <a:ext cx="857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XXXX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734093" y="1905000"/>
            <a:ext cx="1264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X person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20893" y="3149600"/>
            <a:ext cx="3235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XXX (+XXXX XXXX XXXX)</a:t>
            </a:r>
          </a:p>
        </p:txBody>
      </p:sp>
    </p:spTree>
    <p:extLst>
      <p:ext uri="{BB962C8B-B14F-4D97-AF65-F5344CB8AC3E}">
        <p14:creationId xmlns:p14="http://schemas.microsoft.com/office/powerpoint/2010/main" val="4064372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5D06307-1A56-463C-A161-889D01574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1466491"/>
            <a:ext cx="11029615" cy="4744528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Content :</a:t>
            </a:r>
            <a:br>
              <a:rPr lang="en-US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- Achievement 2022</a:t>
            </a:r>
            <a:br>
              <a:rPr lang="en-US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	- Driven to optimize sales</a:t>
            </a:r>
            <a:br>
              <a:rPr lang="en-US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	- Cost monitoring</a:t>
            </a:r>
            <a:br>
              <a:rPr lang="en-US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	- Positive Operating Cash Flow</a:t>
            </a:r>
            <a:br>
              <a:rPr lang="en-US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en-ID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8543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CDF1821-165B-476A-BC04-F4A94820B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Driven to Optimize Sales</a:t>
            </a:r>
            <a:br>
              <a:rPr lang="en-US" dirty="0"/>
            </a:br>
            <a:r>
              <a:rPr lang="en-US" sz="3100" dirty="0"/>
              <a:t>by Target Revenue Monthly Setting</a:t>
            </a:r>
            <a:r>
              <a:rPr lang="en-ID" sz="3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ID" sz="31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B6199C2-4A0E-4604-8CF7-1ADC47981C6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8893B80-BE05-4636-97CA-25D4439009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6039" y="2261034"/>
            <a:ext cx="5194771" cy="2934999"/>
          </a:xfrm>
        </p:spPr>
        <p:txBody>
          <a:bodyPr/>
          <a:lstStyle/>
          <a:p>
            <a:endParaRPr lang="en-ID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25939E-C9D4-8826-1132-4D5E784D1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449" y="1656807"/>
            <a:ext cx="11029616" cy="4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639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CDF1821-165B-476A-BC04-F4A94820B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Cost Monitoring</a:t>
            </a:r>
            <a:br>
              <a:rPr lang="en-US" dirty="0"/>
            </a:br>
            <a:endParaRPr lang="en-ID" sz="3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EC16AF-70DA-03F9-B726-6032C9D76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929" y="1414181"/>
            <a:ext cx="5915851" cy="4029637"/>
          </a:xfrm>
          <a:prstGeom prst="rect">
            <a:avLst/>
          </a:prstGeom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C63B5AF6-5AAF-B53E-B91B-AC5C63298994}"/>
              </a:ext>
            </a:extLst>
          </p:cNvPr>
          <p:cNvSpPr txBox="1">
            <a:spLocks/>
          </p:cNvSpPr>
          <p:nvPr/>
        </p:nvSpPr>
        <p:spPr>
          <a:xfrm>
            <a:off x="6817082" y="1414182"/>
            <a:ext cx="4966601" cy="40296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 cap="none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SRE Supply chain</a:t>
            </a:r>
            <a:br>
              <a:rPr lang="en-US" dirty="0"/>
            </a:br>
            <a:endParaRPr lang="en-ID" sz="3100" dirty="0"/>
          </a:p>
        </p:txBody>
      </p:sp>
    </p:spTree>
    <p:extLst>
      <p:ext uri="{BB962C8B-B14F-4D97-AF65-F5344CB8AC3E}">
        <p14:creationId xmlns:p14="http://schemas.microsoft.com/office/powerpoint/2010/main" val="2800155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CDF1821-165B-476A-BC04-F4A94820B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Positive cash flow by early invoicing and payment</a:t>
            </a:r>
            <a:br>
              <a:rPr lang="en-US" dirty="0"/>
            </a:br>
            <a:endParaRPr lang="en-ID" sz="3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EC16AF-70DA-03F9-B726-6032C9D76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929" y="1414181"/>
            <a:ext cx="5915851" cy="4029637"/>
          </a:xfrm>
          <a:prstGeom prst="rect">
            <a:avLst/>
          </a:prstGeom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C63B5AF6-5AAF-B53E-B91B-AC5C63298994}"/>
              </a:ext>
            </a:extLst>
          </p:cNvPr>
          <p:cNvSpPr txBox="1">
            <a:spLocks/>
          </p:cNvSpPr>
          <p:nvPr/>
        </p:nvSpPr>
        <p:spPr>
          <a:xfrm>
            <a:off x="6817082" y="1414182"/>
            <a:ext cx="4966601" cy="40296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 cap="none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SRE Supply chain</a:t>
            </a:r>
            <a:br>
              <a:rPr lang="en-US" dirty="0"/>
            </a:br>
            <a:endParaRPr lang="en-ID" sz="31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3E6E61-B6AC-2DC4-4971-0A915F429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90" y="1104180"/>
            <a:ext cx="11202493" cy="469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090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DC1C80-2D2E-4DB0-A61B-F804033E6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211016"/>
            <a:ext cx="11029616" cy="1188720"/>
          </a:xfrm>
        </p:spPr>
        <p:txBody>
          <a:bodyPr>
            <a:normAutofit/>
          </a:bodyPr>
          <a:lstStyle/>
          <a:p>
            <a:r>
              <a:rPr lang="en-US" sz="2400" b="0" dirty="0"/>
              <a:t>Color Scheme &amp; Graphic Style</a:t>
            </a:r>
            <a:br>
              <a:rPr lang="en-US" dirty="0"/>
            </a:br>
            <a:r>
              <a:rPr lang="en-US" dirty="0"/>
              <a:t>Sample for Table</a:t>
            </a:r>
            <a:endParaRPr lang="en-ID" dirty="0"/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5C2C4E8F-3CEE-402E-B9F0-518EAE921C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797384"/>
              </p:ext>
            </p:extLst>
          </p:nvPr>
        </p:nvGraphicFramePr>
        <p:xfrm>
          <a:off x="581025" y="1344491"/>
          <a:ext cx="11029948" cy="18542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757487">
                  <a:extLst>
                    <a:ext uri="{9D8B030D-6E8A-4147-A177-3AD203B41FA5}">
                      <a16:colId xmlns:a16="http://schemas.microsoft.com/office/drawing/2014/main" val="2483093105"/>
                    </a:ext>
                  </a:extLst>
                </a:gridCol>
                <a:gridCol w="2757487">
                  <a:extLst>
                    <a:ext uri="{9D8B030D-6E8A-4147-A177-3AD203B41FA5}">
                      <a16:colId xmlns:a16="http://schemas.microsoft.com/office/drawing/2014/main" val="3400233113"/>
                    </a:ext>
                  </a:extLst>
                </a:gridCol>
                <a:gridCol w="2757487">
                  <a:extLst>
                    <a:ext uri="{9D8B030D-6E8A-4147-A177-3AD203B41FA5}">
                      <a16:colId xmlns:a16="http://schemas.microsoft.com/office/drawing/2014/main" val="4244321244"/>
                    </a:ext>
                  </a:extLst>
                </a:gridCol>
                <a:gridCol w="2757487">
                  <a:extLst>
                    <a:ext uri="{9D8B030D-6E8A-4147-A177-3AD203B41FA5}">
                      <a16:colId xmlns:a16="http://schemas.microsoft.com/office/drawing/2014/main" val="22570315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466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1630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635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8898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018968"/>
                  </a:ext>
                </a:extLst>
              </a:tr>
            </a:tbl>
          </a:graphicData>
        </a:graphic>
      </p:graphicFrame>
      <p:graphicFrame>
        <p:nvGraphicFramePr>
          <p:cNvPr id="15" name="Table 13">
            <a:extLst>
              <a:ext uri="{FF2B5EF4-FFF2-40B4-BE49-F238E27FC236}">
                <a16:creationId xmlns:a16="http://schemas.microsoft.com/office/drawing/2014/main" id="{085D4591-3763-4740-A044-7F04C6D65D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2935847"/>
              </p:ext>
            </p:extLst>
          </p:nvPr>
        </p:nvGraphicFramePr>
        <p:xfrm>
          <a:off x="581025" y="3623457"/>
          <a:ext cx="11029948" cy="185420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757487">
                  <a:extLst>
                    <a:ext uri="{9D8B030D-6E8A-4147-A177-3AD203B41FA5}">
                      <a16:colId xmlns:a16="http://schemas.microsoft.com/office/drawing/2014/main" val="2483093105"/>
                    </a:ext>
                  </a:extLst>
                </a:gridCol>
                <a:gridCol w="2757487">
                  <a:extLst>
                    <a:ext uri="{9D8B030D-6E8A-4147-A177-3AD203B41FA5}">
                      <a16:colId xmlns:a16="http://schemas.microsoft.com/office/drawing/2014/main" val="3400233113"/>
                    </a:ext>
                  </a:extLst>
                </a:gridCol>
                <a:gridCol w="2757487">
                  <a:extLst>
                    <a:ext uri="{9D8B030D-6E8A-4147-A177-3AD203B41FA5}">
                      <a16:colId xmlns:a16="http://schemas.microsoft.com/office/drawing/2014/main" val="4244321244"/>
                    </a:ext>
                  </a:extLst>
                </a:gridCol>
                <a:gridCol w="2757487">
                  <a:extLst>
                    <a:ext uri="{9D8B030D-6E8A-4147-A177-3AD203B41FA5}">
                      <a16:colId xmlns:a16="http://schemas.microsoft.com/office/drawing/2014/main" val="22570315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466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1630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635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8898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018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9782953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V2025_1">
      <a:dk1>
        <a:sysClr val="windowText" lastClr="000000"/>
      </a:dk1>
      <a:lt1>
        <a:sysClr val="window" lastClr="FFFFFF"/>
      </a:lt1>
      <a:dk2>
        <a:srgbClr val="3F3F3F"/>
      </a:dk2>
      <a:lt2>
        <a:srgbClr val="D8D8D8"/>
      </a:lt2>
      <a:accent1>
        <a:srgbClr val="262626"/>
      </a:accent1>
      <a:accent2>
        <a:srgbClr val="FFC000"/>
      </a:accent2>
      <a:accent3>
        <a:srgbClr val="034A90"/>
      </a:accent3>
      <a:accent4>
        <a:srgbClr val="FF3300"/>
      </a:accent4>
      <a:accent5>
        <a:srgbClr val="954F72"/>
      </a:accent5>
      <a:accent6>
        <a:srgbClr val="00B050"/>
      </a:accent6>
      <a:hlink>
        <a:srgbClr val="0563C1"/>
      </a:hlink>
      <a:folHlink>
        <a:srgbClr val="954F72"/>
      </a:folHlink>
    </a:clrScheme>
    <a:fontScheme name="Trakindo 2019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1_DividendVTI">
  <a:themeElements>
    <a:clrScheme name="V2025_1">
      <a:dk1>
        <a:sysClr val="windowText" lastClr="000000"/>
      </a:dk1>
      <a:lt1>
        <a:sysClr val="window" lastClr="FFFFFF"/>
      </a:lt1>
      <a:dk2>
        <a:srgbClr val="3F3F3F"/>
      </a:dk2>
      <a:lt2>
        <a:srgbClr val="D8D8D8"/>
      </a:lt2>
      <a:accent1>
        <a:srgbClr val="262626"/>
      </a:accent1>
      <a:accent2>
        <a:srgbClr val="FFC000"/>
      </a:accent2>
      <a:accent3>
        <a:srgbClr val="034A90"/>
      </a:accent3>
      <a:accent4>
        <a:srgbClr val="FF3300"/>
      </a:accent4>
      <a:accent5>
        <a:srgbClr val="954F72"/>
      </a:accent5>
      <a:accent6>
        <a:srgbClr val="00B050"/>
      </a:accent6>
      <a:hlink>
        <a:srgbClr val="0563C1"/>
      </a:hlink>
      <a:folHlink>
        <a:srgbClr val="954F72"/>
      </a:folHlink>
    </a:clrScheme>
    <a:fontScheme name="Trakindo 2019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3.xml><?xml version="1.0" encoding="utf-8"?>
<a:theme xmlns:a="http://schemas.openxmlformats.org/drawingml/2006/main" name="3_DividendVTI">
  <a:themeElements>
    <a:clrScheme name="V2025_1">
      <a:dk1>
        <a:sysClr val="windowText" lastClr="000000"/>
      </a:dk1>
      <a:lt1>
        <a:sysClr val="window" lastClr="FFFFFF"/>
      </a:lt1>
      <a:dk2>
        <a:srgbClr val="3F3F3F"/>
      </a:dk2>
      <a:lt2>
        <a:srgbClr val="D8D8D8"/>
      </a:lt2>
      <a:accent1>
        <a:srgbClr val="262626"/>
      </a:accent1>
      <a:accent2>
        <a:srgbClr val="FFC000"/>
      </a:accent2>
      <a:accent3>
        <a:srgbClr val="034A90"/>
      </a:accent3>
      <a:accent4>
        <a:srgbClr val="FF3300"/>
      </a:accent4>
      <a:accent5>
        <a:srgbClr val="954F72"/>
      </a:accent5>
      <a:accent6>
        <a:srgbClr val="00B050"/>
      </a:accent6>
      <a:hlink>
        <a:srgbClr val="0563C1"/>
      </a:hlink>
      <a:folHlink>
        <a:srgbClr val="954F72"/>
      </a:folHlink>
    </a:clrScheme>
    <a:fontScheme name="Trakindo 2019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Description xmlns="7a9fd858-01c7-467a-bf89-1c153ad60811" xsi:nil="true"/>
    <urutan xmlns="7a9fd858-01c7-467a-bf89-1c153ad60811" xsi:nil="true"/>
    <IconOverlay xmlns="http://schemas.microsoft.com/sharepoint/v4" xsi:nil="true"/>
    <Doc_x0020_Distributions_x0020_Status xmlns="7a9fd858-01c7-467a-bf89-1c153ad60811" xsi:nil="true"/>
    <Reference_x0020_Document_x0020_Name xmlns="7a9fd858-01c7-467a-bf89-1c153ad60811" xsi:nil="true"/>
    <Document_x0020_Number xmlns="7a9fd858-01c7-467a-bf89-1c153ad60811" xsi:nil="true"/>
    <l220810a40944ffb849401486a080193 xmlns="a834bd3c-c1b2-4e1a-ae5b-24059a9457b3">
      <Terms xmlns="http://schemas.microsoft.com/office/infopath/2007/PartnerControls"/>
    </l220810a40944ffb849401486a080193>
    <Reference_x0020_Document xmlns="7a9fd858-01c7-467a-bf89-1c153ad60811" xsi:nil="true"/>
    <TaxCatchAll xmlns="a834bd3c-c1b2-4e1a-ae5b-24059a9457b3"/>
    <Efective_x0020_Date xmlns="7a9fd858-01c7-467a-bf89-1c153ad60811" xsi:nil="true"/>
    <Log xmlns="7a9fd858-01c7-467a-bf89-1c153ad60811" xsi:nil="true"/>
    <Link_x0020_Reference_x0020_Document xmlns="7a9fd858-01c7-467a-bf89-1c153ad60811" xsi:nil="true"/>
    <_dlc_DocId xmlns="a834bd3c-c1b2-4e1a-ae5b-24059a9457b3">TEUHJXYQTMNJ-5-479108</_dlc_DocId>
    <_dlc_DocIdUrl xmlns="a834bd3c-c1b2-4e1a-ae5b-24059a9457b3">
      <Url>http://portal.trakindo.co.id/_layouts/15/DocIdRedir.aspx?ID=TEUHJXYQTMNJ-5-479108</Url>
      <Description>TEUHJXYQTMNJ-5-479108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5B3E7AAD64464893C8EA112A4A0245" ma:contentTypeVersion="19" ma:contentTypeDescription="Create a new document." ma:contentTypeScope="" ma:versionID="f0b6a31413599431264bc529f0d70fbe">
  <xsd:schema xmlns:xsd="http://www.w3.org/2001/XMLSchema" xmlns:xs="http://www.w3.org/2001/XMLSchema" xmlns:p="http://schemas.microsoft.com/office/2006/metadata/properties" xmlns:ns2="a834bd3c-c1b2-4e1a-ae5b-24059a9457b3" xmlns:ns3="7a9fd858-01c7-467a-bf89-1c153ad60811" xmlns:ns4="http://schemas.microsoft.com/sharepoint/v4" targetNamespace="http://schemas.microsoft.com/office/2006/metadata/properties" ma:root="true" ma:fieldsID="cce982fbb4cc46beaec5db43e82de503" ns2:_="" ns3:_="" ns4:_="">
    <xsd:import namespace="a834bd3c-c1b2-4e1a-ae5b-24059a9457b3"/>
    <xsd:import namespace="7a9fd858-01c7-467a-bf89-1c153ad60811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l220810a40944ffb849401486a080193" minOccurs="0"/>
                <xsd:element ref="ns3:Log" minOccurs="0"/>
                <xsd:element ref="ns3:urutan" minOccurs="0"/>
                <xsd:element ref="ns2:_dlc_DocId" minOccurs="0"/>
                <xsd:element ref="ns2:_dlc_DocIdUrl" minOccurs="0"/>
                <xsd:element ref="ns2:_dlc_DocIdPersistId" minOccurs="0"/>
                <xsd:element ref="ns3:Reference_x0020_Document" minOccurs="0"/>
                <xsd:element ref="ns4:IconOverlay" minOccurs="0"/>
                <xsd:element ref="ns3:Document_x0020_Number" minOccurs="0"/>
                <xsd:element ref="ns3:Efective_x0020_Date" minOccurs="0"/>
                <xsd:element ref="ns3:Document_x0020_Description" minOccurs="0"/>
                <xsd:element ref="ns3:Doc_x0020_Distributions_x0020_Status" minOccurs="0"/>
                <xsd:element ref="ns3:Reference_x0020_Document_x0020_Name" minOccurs="0"/>
                <xsd:element ref="ns3:Link_x0020_Reference_x0020_Docum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34bd3c-c1b2-4e1a-ae5b-24059a9457b3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a3f4969b-f686-4bc7-953b-62e3c70951d5}" ma:internalName="TaxCatchAll" ma:showField="CatchAllData" ma:web="a834bd3c-c1b2-4e1a-ae5b-24059a9457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220810a40944ffb849401486a080193" ma:index="11" nillable="true" ma:taxonomy="true" ma:internalName="l220810a40944ffb849401486a080193" ma:taxonomyFieldName="Area" ma:displayName="Area" ma:default="" ma:fieldId="{5220810a-4094-4ffb-8494-01486a080193}" ma:taxonomyMulti="true" ma:sspId="323aa523-ba5f-46b9-98fc-3f4ddafdf43d" ma:termSetId="4dfbfb44-c81c-4f1c-ba93-1c9ff8c1cea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1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9fd858-01c7-467a-bf89-1c153ad60811" elementFormDefault="qualified">
    <xsd:import namespace="http://schemas.microsoft.com/office/2006/documentManagement/types"/>
    <xsd:import namespace="http://schemas.microsoft.com/office/infopath/2007/PartnerControls"/>
    <xsd:element name="Log" ma:index="12" nillable="true" ma:displayName="Log" ma:internalName="Log">
      <xsd:simpleType>
        <xsd:restriction base="dms:Text">
          <xsd:maxLength value="255"/>
        </xsd:restriction>
      </xsd:simpleType>
    </xsd:element>
    <xsd:element name="urutan" ma:index="13" nillable="true" ma:displayName="Urutan" ma:description="buat bikin urutan" ma:internalName="urutan" ma:percentage="FALSE">
      <xsd:simpleType>
        <xsd:restriction base="dms:Number"/>
      </xsd:simpleType>
    </xsd:element>
    <xsd:element name="Reference_x0020_Document" ma:index="17" nillable="true" ma:displayName="Reference Document" ma:description="Mohon kolom ini dikosongkan" ma:internalName="Reference_x0020_Document">
      <xsd:simpleType>
        <xsd:restriction base="dms:Note"/>
      </xsd:simpleType>
    </xsd:element>
    <xsd:element name="Document_x0020_Number" ma:index="19" nillable="true" ma:displayName="Document Number" ma:internalName="Document_x0020_Number">
      <xsd:simpleType>
        <xsd:restriction base="dms:Text">
          <xsd:maxLength value="255"/>
        </xsd:restriction>
      </xsd:simpleType>
    </xsd:element>
    <xsd:element name="Efective_x0020_Date" ma:index="20" nillable="true" ma:displayName="Efective Date" ma:format="DateOnly" ma:internalName="Efective_x0020_Date">
      <xsd:simpleType>
        <xsd:restriction base="dms:DateTime"/>
      </xsd:simpleType>
    </xsd:element>
    <xsd:element name="Document_x0020_Description" ma:index="21" nillable="true" ma:displayName="Document Description" ma:internalName="Document_x0020_Description">
      <xsd:simpleType>
        <xsd:restriction base="dms:Note"/>
      </xsd:simpleType>
    </xsd:element>
    <xsd:element name="Doc_x0020_Distributions_x0020_Status" ma:index="22" nillable="true" ma:displayName="Doc Distributions Status" ma:list="{9a367815-ce02-4935-916d-89c2c0ea2140}" ma:internalName="Doc_x0020_Distributions_x0020_Status" ma:showField="Title">
      <xsd:simpleType>
        <xsd:restriction base="dms:Lookup"/>
      </xsd:simpleType>
    </xsd:element>
    <xsd:element name="Reference_x0020_Document_x0020_Name" ma:index="23" nillable="true" ma:displayName="Reference Document Name" ma:internalName="Reference_x0020_Document_x0020_Name">
      <xsd:simpleType>
        <xsd:restriction base="dms:Text">
          <xsd:maxLength value="255"/>
        </xsd:restriction>
      </xsd:simpleType>
    </xsd:element>
    <xsd:element name="Link_x0020_Reference_x0020_Document" ma:index="24" nillable="true" ma:displayName="Link Reference Document" ma:internalName="Link_x0020_Reference_x0020_Document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8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289AE2-D2AE-49D1-AFAC-3A79F6794255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16c05727-aa75-4e4a-9b5f-8a80a1165891"/>
    <ds:schemaRef ds:uri="http://schemas.microsoft.com/office/infopath/2007/PartnerControls"/>
    <ds:schemaRef ds:uri="http://purl.org/dc/terms/"/>
    <ds:schemaRef ds:uri="http://schemas.microsoft.com/office/2006/metadata/properties"/>
    <ds:schemaRef ds:uri="71af3243-3dd4-4a8d-8c0d-dd76da1f02a5"/>
    <ds:schemaRef ds:uri="http://www.w3.org/XML/1998/namespace"/>
    <ds:schemaRef ds:uri="http://purl.org/dc/dcmitype/"/>
    <ds:schemaRef ds:uri="7a9fd858-01c7-467a-bf89-1c153ad60811"/>
    <ds:schemaRef ds:uri="http://schemas.microsoft.com/sharepoint/v4"/>
    <ds:schemaRef ds:uri="a834bd3c-c1b2-4e1a-ae5b-24059a9457b3"/>
  </ds:schemaRefs>
</ds:datastoreItem>
</file>

<file path=customXml/itemProps2.xml><?xml version="1.0" encoding="utf-8"?>
<ds:datastoreItem xmlns:ds="http://schemas.openxmlformats.org/officeDocument/2006/customXml" ds:itemID="{75CDD807-67E5-40DC-8007-07DF01C541E7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D5B1EF0F-3FCF-4FA8-AA1A-9541D2E7C4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34bd3c-c1b2-4e1a-ae5b-24059a9457b3"/>
    <ds:schemaRef ds:uri="7a9fd858-01c7-467a-bf89-1c153ad60811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927BD4C1-B6B1-4715-ABF9-E660A51A4E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{E2E3F46A-F904-4BD7-8B6A-703CB79D76AD}tf33552983_win32</Template>
  <TotalTime>2694</TotalTime>
  <Words>411</Words>
  <Application>Microsoft Office PowerPoint</Application>
  <PresentationFormat>Widescreen</PresentationFormat>
  <Paragraphs>54</Paragraphs>
  <Slides>14</Slides>
  <Notes>4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Narrow</vt:lpstr>
      <vt:lpstr>Calibri</vt:lpstr>
      <vt:lpstr>Wingdings</vt:lpstr>
      <vt:lpstr>Wingdings 2</vt:lpstr>
      <vt:lpstr>DividendVTI</vt:lpstr>
      <vt:lpstr>1_DividendVTI</vt:lpstr>
      <vt:lpstr>3_DividendVTI</vt:lpstr>
      <vt:lpstr>Sustaining Profitability Growth Momentum</vt:lpstr>
      <vt:lpstr>PowerPoint Presentation</vt:lpstr>
      <vt:lpstr>PowerPoint Presentation</vt:lpstr>
      <vt:lpstr>PowerPoint Presentation</vt:lpstr>
      <vt:lpstr>Content : - Achievement 2022  - Driven to optimize sales  - Cost monitoring  - Positive Operating Cash Flow </vt:lpstr>
      <vt:lpstr>Driven to Optimize Sales by Target Revenue Monthly Setting </vt:lpstr>
      <vt:lpstr>Cost Monitoring </vt:lpstr>
      <vt:lpstr>Positive cash flow by early invoicing and payment </vt:lpstr>
      <vt:lpstr>Color Scheme &amp; Graphic Style Sample for Table</vt:lpstr>
      <vt:lpstr>Color Scheme &amp; Graphic Style  Sample for Smart Art</vt:lpstr>
      <vt:lpstr>Color Scheme &amp; Graphic Style  Sample for Column Chart </vt:lpstr>
      <vt:lpstr>PowerPoint Presentation</vt:lpstr>
      <vt:lpstr>Content : - Achievement 2022  - Driven for optimize sales  - Cost monitoring  - Positive Operating Cash Flow - Initiative 2023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Inez Marcheani;dinda.a.amalia@trakindo.co.id</dc:creator>
  <cp:lastModifiedBy>Dony Juaeni</cp:lastModifiedBy>
  <cp:revision>57</cp:revision>
  <dcterms:created xsi:type="dcterms:W3CDTF">2020-12-13T05:03:00Z</dcterms:created>
  <dcterms:modified xsi:type="dcterms:W3CDTF">2023-05-03T00:55:28Z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0x0101008C5B3E7AAD64464893C8EA112A4A0245</vt:lpwstr>
  </property>
  <property fmtid="{D5CDD505-2E9C-101B-9397-08002B2CF9AE}" pid="3" name="_dlc_DocIdItemGuid">
    <vt:lpwstr>e4cc804e-1621-4000-bebf-3f5fc668dec9</vt:lpwstr>
  </property>
</Properties>
</file>