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</p:sldMasterIdLst>
  <p:notesMasterIdLst>
    <p:notesMasterId r:id="rId12"/>
  </p:notesMasterIdLst>
  <p:sldIdLst>
    <p:sldId id="261" r:id="rId6"/>
    <p:sldId id="2142534188" r:id="rId7"/>
    <p:sldId id="2142534189" r:id="rId8"/>
    <p:sldId id="2142534190" r:id="rId9"/>
    <p:sldId id="214253419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440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BE1-E49D-6A4A-A98A-CCE40080A76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_safetySlide_CBM_Trakindo_19July2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2022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7" r:id="rId3"/>
    <p:sldLayoutId id="2147483711" r:id="rId4"/>
    <p:sldLayoutId id="2147483760" r:id="rId5"/>
    <p:sldLayoutId id="2147483758" r:id="rId6"/>
    <p:sldLayoutId id="214748376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198" y="1950798"/>
            <a:ext cx="5982635" cy="267200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MARINE TECHNICAL SUMMIT ON WARSHIP &amp; </a:t>
            </a:r>
            <a:r>
              <a:rPr lang="en-US" dirty="0"/>
              <a:t>POWER TALK ON ENERGY TRANSITION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C6FE1-17D1-43A0-8AC0-5C2C8BBDEBE6}"/>
              </a:ext>
            </a:extLst>
          </p:cNvPr>
          <p:cNvSpPr txBox="1"/>
          <p:nvPr/>
        </p:nvSpPr>
        <p:spPr>
          <a:xfrm>
            <a:off x="5918198" y="5249315"/>
            <a:ext cx="581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Jakarta, 19 Nov 2023</a:t>
            </a:r>
          </a:p>
          <a:p>
            <a:r>
              <a:rPr lang="en-US" sz="1600" dirty="0"/>
              <a:t>Heru Hermawan</a:t>
            </a:r>
          </a:p>
          <a:p>
            <a:r>
              <a:rPr lang="en-US" sz="1600" dirty="0"/>
              <a:t>Power Systems</a:t>
            </a:r>
          </a:p>
          <a:p>
            <a:r>
              <a:rPr lang="en-US" sz="1600" dirty="0"/>
              <a:t>Confidentiality Status </a:t>
            </a:r>
            <a:r>
              <a:rPr lang="en-ID" sz="1600" b="1" dirty="0"/>
              <a:t> </a:t>
            </a:r>
            <a:r>
              <a:rPr lang="en-ID" sz="1600" b="1" dirty="0">
                <a:highlight>
                  <a:srgbClr val="FFFF00"/>
                </a:highlight>
              </a:rPr>
              <a:t>Yellow</a:t>
            </a:r>
            <a:r>
              <a:rPr lang="en-ID" sz="1600" b="1" dirty="0"/>
              <a:t> </a:t>
            </a:r>
            <a:endParaRPr lang="en-US" sz="1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3B20B-10B2-D475-7420-ECA69F8A3AC0}"/>
              </a:ext>
            </a:extLst>
          </p:cNvPr>
          <p:cNvSpPr txBox="1"/>
          <p:nvPr/>
        </p:nvSpPr>
        <p:spPr>
          <a:xfrm>
            <a:off x="6096000" y="4535947"/>
            <a:ext cx="36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Term of Reference</a:t>
            </a:r>
            <a:endParaRPr lang="en-ID" sz="2000" i="1" dirty="0"/>
          </a:p>
        </p:txBody>
      </p:sp>
    </p:spTree>
    <p:extLst>
      <p:ext uri="{BB962C8B-B14F-4D97-AF65-F5344CB8AC3E}">
        <p14:creationId xmlns:p14="http://schemas.microsoft.com/office/powerpoint/2010/main" val="403527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9743-E2BD-568D-D466-8C10744D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4" y="287810"/>
            <a:ext cx="5176756" cy="707886"/>
          </a:xfrm>
        </p:spPr>
        <p:txBody>
          <a:bodyPr/>
          <a:lstStyle/>
          <a:p>
            <a:r>
              <a:rPr lang="en-US" dirty="0"/>
              <a:t>TECHNICAL SUMMIT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EACB-2405-71DC-2B76-8C14D713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265382"/>
            <a:ext cx="5514808" cy="3588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Place	: Sheraton Hotel Surabaya</a:t>
            </a:r>
          </a:p>
          <a:p>
            <a:pPr marL="0" indent="0">
              <a:buNone/>
            </a:pPr>
            <a:r>
              <a:rPr lang="en-US" sz="2200" dirty="0"/>
              <a:t>Date		: 22 November 2023</a:t>
            </a:r>
          </a:p>
          <a:p>
            <a:pPr marL="0" indent="0">
              <a:buNone/>
            </a:pPr>
            <a:r>
              <a:rPr lang="en-US" sz="2200" dirty="0"/>
              <a:t>Time	: 09.00 – 17.00</a:t>
            </a:r>
          </a:p>
          <a:p>
            <a:pPr marL="0" indent="0">
              <a:buNone/>
            </a:pPr>
            <a:r>
              <a:rPr lang="en-US" sz="2200" dirty="0"/>
              <a:t>Participants	:</a:t>
            </a:r>
          </a:p>
          <a:p>
            <a:pPr marL="447675" indent="-265113"/>
            <a:r>
              <a:rPr lang="en-US" sz="2200" dirty="0"/>
              <a:t>30 participant from PT PAL (Technical Division)</a:t>
            </a:r>
          </a:p>
          <a:p>
            <a:pPr marL="447675" indent="-265113"/>
            <a:r>
              <a:rPr lang="en-US" sz="2200" dirty="0"/>
              <a:t>10 Participants from Trakindo and CAT</a:t>
            </a:r>
          </a:p>
          <a:p>
            <a:pPr marL="447675" indent="-265113"/>
            <a:r>
              <a:rPr lang="en-ID" sz="2200" dirty="0"/>
              <a:t>2 Participants from CAT &amp; Berg</a:t>
            </a:r>
          </a:p>
          <a:p>
            <a:pPr marL="447675" indent="-265113"/>
            <a:r>
              <a:rPr lang="en-ID" sz="2200" dirty="0"/>
              <a:t>8 Participants from Philippine Navy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84EF5A-A2A1-E6F5-EC47-47F6B5910D90}"/>
              </a:ext>
            </a:extLst>
          </p:cNvPr>
          <p:cNvSpPr txBox="1">
            <a:spLocks/>
          </p:cNvSpPr>
          <p:nvPr/>
        </p:nvSpPr>
        <p:spPr>
          <a:xfrm>
            <a:off x="6428509" y="940261"/>
            <a:ext cx="5514808" cy="4281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63525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200" b="1" dirty="0"/>
              <a:t>Objective of event :</a:t>
            </a:r>
          </a:p>
          <a:p>
            <a:r>
              <a:rPr lang="en-US" sz="2200" dirty="0">
                <a:sym typeface="Wingdings" panose="05000000000000000000" pitchFamily="2" charset="2"/>
              </a:rPr>
              <a:t>To discuss a technical requirement  and technical knowledge on the design of Caterpillar engine in warship (shock proof qualification). Specific application on Frigate and LPD UAE.</a:t>
            </a:r>
          </a:p>
          <a:p>
            <a:r>
              <a:rPr lang="en-US" sz="2200" dirty="0">
                <a:sym typeface="Wingdings" panose="05000000000000000000" pitchFamily="2" charset="2"/>
              </a:rPr>
              <a:t>To share a best practice and guideline on the usage of </a:t>
            </a:r>
            <a:r>
              <a:rPr lang="en-US" sz="2200" dirty="0" err="1">
                <a:sym typeface="Wingdings" panose="05000000000000000000" pitchFamily="2" charset="2"/>
              </a:rPr>
              <a:t>Biodesel</a:t>
            </a:r>
            <a:r>
              <a:rPr lang="en-US" sz="2200" dirty="0">
                <a:sym typeface="Wingdings" panose="05000000000000000000" pitchFamily="2" charset="2"/>
              </a:rPr>
              <a:t> in Indonesia</a:t>
            </a:r>
          </a:p>
          <a:p>
            <a:r>
              <a:rPr lang="en-US" sz="2200" dirty="0">
                <a:sym typeface="Wingdings" panose="05000000000000000000" pitchFamily="2" charset="2"/>
              </a:rPr>
              <a:t>To discuss on CPP Application and Installation on specific application in warship </a:t>
            </a:r>
          </a:p>
          <a:p>
            <a:r>
              <a:rPr lang="en-US" sz="2200" dirty="0">
                <a:sym typeface="Wingdings" panose="05000000000000000000" pitchFamily="2" charset="2"/>
              </a:rPr>
              <a:t>To discuss Installation and Application Guide on Caterpillar Marine Propulsion Engine C280</a:t>
            </a:r>
            <a:endParaRPr lang="en-ID" sz="2200" dirty="0">
              <a:sym typeface="Wingdings" panose="05000000000000000000" pitchFamily="2" charset="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4959E4-3C60-0927-B149-0F2946E063D7}"/>
              </a:ext>
            </a:extLst>
          </p:cNvPr>
          <p:cNvCxnSpPr>
            <a:cxnSpLocks/>
          </p:cNvCxnSpPr>
          <p:nvPr/>
        </p:nvCxnSpPr>
        <p:spPr>
          <a:xfrm>
            <a:off x="6096000" y="1107440"/>
            <a:ext cx="0" cy="3746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F538D1-2F8D-9BB4-DBC5-67CB3A2364D9}"/>
              </a:ext>
            </a:extLst>
          </p:cNvPr>
          <p:cNvSpPr txBox="1"/>
          <p:nvPr/>
        </p:nvSpPr>
        <p:spPr>
          <a:xfrm>
            <a:off x="867297" y="5165881"/>
            <a:ext cx="10789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Specific project as part of discussion : </a:t>
            </a:r>
            <a:r>
              <a:rPr lang="en-US" sz="2000" dirty="0"/>
              <a:t>Frigate, Hospital vessel, Landing Platform Dock (LPD) UAE, OPV 80 m</a:t>
            </a:r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4359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A334-0CE2-BA16-8477-724F3E8A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Rundown – Technical Summit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4AAF-3848-C2EB-84B9-37824250A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232" y="1255222"/>
            <a:ext cx="8918407" cy="38654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08.00 – 09.00: Registration</a:t>
            </a:r>
          </a:p>
          <a:p>
            <a:r>
              <a:rPr lang="en-US" dirty="0"/>
              <a:t>09.00 – 09.30: Opening</a:t>
            </a:r>
          </a:p>
          <a:p>
            <a:r>
              <a:rPr lang="en-ID" dirty="0"/>
              <a:t>09.30 </a:t>
            </a:r>
            <a:r>
              <a:rPr lang="en-US" dirty="0"/>
              <a:t>– 11.00: Caterpillar Marine Engine Application on Warship</a:t>
            </a:r>
          </a:p>
          <a:p>
            <a:r>
              <a:rPr lang="en-US" dirty="0"/>
              <a:t>11.00 – 12.00: Biodiesel Application on CAT Engine and Trakindo Support</a:t>
            </a:r>
          </a:p>
          <a:p>
            <a:r>
              <a:rPr lang="en-US" dirty="0"/>
              <a:t>12.00 – 13.00: Break</a:t>
            </a:r>
          </a:p>
          <a:p>
            <a:r>
              <a:rPr lang="en-US" dirty="0"/>
              <a:t>13.00 – 14.30: Berg Propulsion on CPP and Azimuth Thruster</a:t>
            </a:r>
          </a:p>
          <a:p>
            <a:r>
              <a:rPr lang="en-US" dirty="0"/>
              <a:t>14.30 – 15.00: Coffee Break</a:t>
            </a:r>
          </a:p>
          <a:p>
            <a:r>
              <a:rPr lang="en-ID" dirty="0"/>
              <a:t>15.00 </a:t>
            </a:r>
            <a:r>
              <a:rPr lang="en-US" dirty="0"/>
              <a:t>– 16.30: Application and Installation on CAT MARINE PROPULSION C280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9941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96AD-E9DF-399C-169D-097B4853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2" y="187325"/>
            <a:ext cx="11029616" cy="1188720"/>
          </a:xfrm>
        </p:spPr>
        <p:txBody>
          <a:bodyPr>
            <a:normAutofit/>
          </a:bodyPr>
          <a:lstStyle/>
          <a:p>
            <a:r>
              <a:rPr lang="en-US" sz="3200" dirty="0"/>
              <a:t>POWER TALK &amp; DINNER : ENERGY TRANSITION INITIATIVE FOR MARINE INDUSTRY</a:t>
            </a:r>
            <a:endParaRPr lang="en-ID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96EC7F-7C58-C2B1-6F40-AAA38CF6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60022"/>
            <a:ext cx="5961847" cy="40990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/>
              <a:t>Place	: Sheraton Hotel Surabaya</a:t>
            </a:r>
          </a:p>
          <a:p>
            <a:pPr marL="0" indent="0">
              <a:buNone/>
            </a:pPr>
            <a:r>
              <a:rPr lang="en-US" sz="2200" dirty="0"/>
              <a:t>Date		: 22 November 2023</a:t>
            </a:r>
          </a:p>
          <a:p>
            <a:pPr marL="0" indent="0">
              <a:buNone/>
            </a:pPr>
            <a:r>
              <a:rPr lang="en-US" sz="2200" dirty="0"/>
              <a:t>Time		: 18.00 – 22.00</a:t>
            </a:r>
          </a:p>
          <a:p>
            <a:pPr marL="0" indent="0">
              <a:buNone/>
            </a:pPr>
            <a:r>
              <a:rPr lang="en-US" sz="2200" dirty="0"/>
              <a:t>Participants	:</a:t>
            </a:r>
          </a:p>
          <a:p>
            <a:pPr marL="447675" indent="-265113"/>
            <a:r>
              <a:rPr lang="en-US" sz="2200" dirty="0"/>
              <a:t>40 participant from PT PAL (Technical Division)</a:t>
            </a:r>
          </a:p>
          <a:p>
            <a:pPr marL="447675" indent="-265113"/>
            <a:r>
              <a:rPr lang="en-US" sz="2200" dirty="0"/>
              <a:t>10 Participants from Trakindo and CAT</a:t>
            </a:r>
          </a:p>
          <a:p>
            <a:pPr marL="447675" indent="-265113"/>
            <a:r>
              <a:rPr lang="en-ID" sz="2200" dirty="0"/>
              <a:t>2 Participants from CAT &amp; Berg</a:t>
            </a:r>
          </a:p>
          <a:p>
            <a:pPr marL="447675" indent="-265113"/>
            <a:r>
              <a:rPr lang="en-ID" sz="2200" dirty="0"/>
              <a:t>8 Participants from Philippines Navy</a:t>
            </a:r>
          </a:p>
          <a:p>
            <a:pPr marL="447675" indent="-265113"/>
            <a:r>
              <a:rPr lang="en-ID" sz="2200" dirty="0"/>
              <a:t>5 Participants from PT PERTAMINA Trans </a:t>
            </a:r>
            <a:r>
              <a:rPr lang="en-ID" sz="2200" dirty="0" err="1"/>
              <a:t>Kontinental</a:t>
            </a:r>
            <a:endParaRPr lang="en-ID" sz="2200" dirty="0"/>
          </a:p>
          <a:p>
            <a:pPr marL="447675" indent="-265113"/>
            <a:r>
              <a:rPr lang="en-ID" sz="2200" dirty="0"/>
              <a:t>5 Participants from PT Pelindo Jasa Maritime and PT JAI</a:t>
            </a:r>
          </a:p>
          <a:p>
            <a:pPr marL="447675" indent="-265113"/>
            <a:endParaRPr lang="en-ID" sz="2200" dirty="0"/>
          </a:p>
          <a:p>
            <a:pPr marL="447675" indent="-265113"/>
            <a:endParaRPr lang="en-ID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728588-3CAB-C81F-28CA-0DFEE4F238E9}"/>
              </a:ext>
            </a:extLst>
          </p:cNvPr>
          <p:cNvSpPr txBox="1">
            <a:spLocks/>
          </p:cNvSpPr>
          <p:nvPr/>
        </p:nvSpPr>
        <p:spPr>
          <a:xfrm>
            <a:off x="6428509" y="1560021"/>
            <a:ext cx="5514808" cy="4281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3525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200" b="1" dirty="0"/>
              <a:t>Objective of event :</a:t>
            </a:r>
          </a:p>
          <a:p>
            <a:r>
              <a:rPr lang="en-US" sz="2200" dirty="0">
                <a:sym typeface="Wingdings" panose="05000000000000000000" pitchFamily="2" charset="2"/>
              </a:rPr>
              <a:t>To share the energy transition initiative for marine industry from Caterpillar</a:t>
            </a:r>
          </a:p>
          <a:p>
            <a:r>
              <a:rPr lang="en-US" sz="2200" dirty="0">
                <a:sym typeface="Wingdings" panose="05000000000000000000" pitchFamily="2" charset="2"/>
              </a:rPr>
              <a:t>Networking session to start initiative on energy transition to decarbonize existing fleet in PT </a:t>
            </a:r>
            <a:r>
              <a:rPr lang="en-US" sz="2200" dirty="0" err="1">
                <a:sym typeface="Wingdings" panose="05000000000000000000" pitchFamily="2" charset="2"/>
              </a:rPr>
              <a:t>Pertamina</a:t>
            </a:r>
            <a:r>
              <a:rPr lang="en-US" sz="2200" dirty="0">
                <a:sym typeface="Wingdings" panose="05000000000000000000" pitchFamily="2" charset="2"/>
              </a:rPr>
              <a:t> Trans </a:t>
            </a:r>
            <a:r>
              <a:rPr lang="en-US" sz="2200" dirty="0" err="1">
                <a:sym typeface="Wingdings" panose="05000000000000000000" pitchFamily="2" charset="2"/>
              </a:rPr>
              <a:t>Kontinental</a:t>
            </a:r>
            <a:r>
              <a:rPr lang="en-US" sz="2200" dirty="0">
                <a:sym typeface="Wingdings" panose="05000000000000000000" pitchFamily="2" charset="2"/>
              </a:rPr>
              <a:t>.</a:t>
            </a:r>
          </a:p>
          <a:p>
            <a:r>
              <a:rPr lang="en-US" sz="2200" dirty="0">
                <a:sym typeface="Wingdings" panose="05000000000000000000" pitchFamily="2" charset="2"/>
              </a:rPr>
              <a:t>Initial talk on the design of Green Harbor Tug for PT Pelindo   </a:t>
            </a:r>
          </a:p>
        </p:txBody>
      </p:sp>
    </p:spTree>
    <p:extLst>
      <p:ext uri="{BB962C8B-B14F-4D97-AF65-F5344CB8AC3E}">
        <p14:creationId xmlns:p14="http://schemas.microsoft.com/office/powerpoint/2010/main" val="415931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A334-0CE2-BA16-8477-724F3E8A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Rundown – Power Talk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4AAF-3848-C2EB-84B9-37824250A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92" y="1630045"/>
            <a:ext cx="9822648" cy="3865418"/>
          </a:xfrm>
        </p:spPr>
        <p:txBody>
          <a:bodyPr>
            <a:normAutofit/>
          </a:bodyPr>
          <a:lstStyle/>
          <a:p>
            <a:r>
              <a:rPr lang="en-US" dirty="0"/>
              <a:t>18.00 – 18.30: Registration</a:t>
            </a:r>
          </a:p>
          <a:p>
            <a:r>
              <a:rPr lang="en-US" dirty="0"/>
              <a:t>18.30 – 20.00: Dinner</a:t>
            </a:r>
          </a:p>
          <a:p>
            <a:r>
              <a:rPr lang="en-ID" dirty="0"/>
              <a:t>20.00 </a:t>
            </a:r>
            <a:r>
              <a:rPr lang="en-US" dirty="0"/>
              <a:t>– 20.05: Opening Speech</a:t>
            </a:r>
          </a:p>
          <a:p>
            <a:r>
              <a:rPr lang="en-US" dirty="0"/>
              <a:t>20.05 – 21.00: Power Talk : </a:t>
            </a:r>
            <a:r>
              <a:rPr lang="en-ID" b="1" dirty="0"/>
              <a:t>Energy Transition Initiative for Marine Industry</a:t>
            </a:r>
            <a:endParaRPr lang="en-US" b="1" dirty="0"/>
          </a:p>
          <a:p>
            <a:r>
              <a:rPr lang="en-US" dirty="0"/>
              <a:t>21.00 – 21.30: Q&amp;A</a:t>
            </a:r>
          </a:p>
          <a:p>
            <a:r>
              <a:rPr lang="en-US" dirty="0"/>
              <a:t>21.30 – 21.45: Closing</a:t>
            </a:r>
          </a:p>
        </p:txBody>
      </p:sp>
    </p:spTree>
    <p:extLst>
      <p:ext uri="{BB962C8B-B14F-4D97-AF65-F5344CB8AC3E}">
        <p14:creationId xmlns:p14="http://schemas.microsoft.com/office/powerpoint/2010/main" val="21320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C66027-AFF2-4609-8B40-CD7EB0B3CCF6}"/>
              </a:ext>
            </a:extLst>
          </p:cNvPr>
          <p:cNvSpPr txBox="1">
            <a:spLocks/>
          </p:cNvSpPr>
          <p:nvPr/>
        </p:nvSpPr>
        <p:spPr>
          <a:xfrm>
            <a:off x="482599" y="2821941"/>
            <a:ext cx="5495780" cy="1662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Heru Hermawan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Power Systems Division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1800" b="1" u="sng" dirty="0">
                <a:solidFill>
                  <a:srgbClr val="FFFFFF"/>
                </a:solidFill>
                <a:ea typeface="ＭＳ Ｐゴシック" charset="0"/>
                <a:sym typeface="CB Univers 67 CondensedBold" charset="0"/>
              </a:rPr>
              <a:t>Heru.hermawan@trakindo.co.id</a:t>
            </a:r>
            <a:endParaRPr lang="en-US" sz="1800" b="1" u="sng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23B5C-0DE1-4A0D-8C16-722504919280}"/>
              </a:ext>
            </a:extLst>
          </p:cNvPr>
          <p:cNvSpPr txBox="1"/>
          <p:nvPr/>
        </p:nvSpPr>
        <p:spPr>
          <a:xfrm>
            <a:off x="482991" y="5383351"/>
            <a:ext cx="581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10460166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TEUHJXYQTMNJ-5-426614</_dlc_DocId>
    <_dlc_DocIdUrl xmlns="a834bd3c-c1b2-4e1a-ae5b-24059a9457b3">
      <Url>http://portal.trakindo.co.id/_layouts/15/DocIdRedir.aspx?ID=TEUHJXYQTMNJ-5-426614</Url>
      <Description>TEUHJXYQTMNJ-5-426614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purl.org/dc/dcmitype/"/>
    <ds:schemaRef ds:uri="http://schemas.microsoft.com/sharepoint/v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a834bd3c-c1b2-4e1a-ae5b-24059a9457b3"/>
    <ds:schemaRef ds:uri="http://purl.org/dc/terms/"/>
    <ds:schemaRef ds:uri="7a9fd858-01c7-467a-bf89-1c153ad60811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FCDFD9-793C-4CBA-9B9A-0B44D1A27FC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43DD30-6DD2-4DB7-A563-0F3A2D233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13399</TotalTime>
  <Words>494</Words>
  <Application>Microsoft Office PowerPoint</Application>
  <PresentationFormat>Widescreen</PresentationFormat>
  <Paragraphs>64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Wingdings 2</vt:lpstr>
      <vt:lpstr>DividendVTI</vt:lpstr>
      <vt:lpstr>MARINE TECHNICAL SUMMIT ON WARSHIP &amp; POWER TALK ON ENERGY TRANSITION</vt:lpstr>
      <vt:lpstr>TECHNICAL SUMMIT </vt:lpstr>
      <vt:lpstr>Event Rundown – Technical Summit</vt:lpstr>
      <vt:lpstr>POWER TALK &amp; DINNER : ENERGY TRANSITION INITIATIVE FOR MARINE INDUSTRY</vt:lpstr>
      <vt:lpstr>Event Rundown – Power Talk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</dc:creator>
  <cp:lastModifiedBy>Heru Hermawan</cp:lastModifiedBy>
  <cp:revision>274</cp:revision>
  <dcterms:created xsi:type="dcterms:W3CDTF">2020-12-13T05:03:00Z</dcterms:created>
  <dcterms:modified xsi:type="dcterms:W3CDTF">2023-11-19T00:32:12Z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da70c293-c91a-42c0-8d3d-64bfd2178fd6</vt:lpwstr>
  </property>
  <property fmtid="{D5CDD505-2E9C-101B-9397-08002B2CF9AE}" pid="4" name="Area">
    <vt:lpwstr/>
  </property>
</Properties>
</file>