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3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6" r:id="rId2"/>
    <p:sldId id="269" r:id="rId3"/>
    <p:sldId id="270" r:id="rId4"/>
    <p:sldId id="465" r:id="rId5"/>
    <p:sldId id="458" r:id="rId6"/>
    <p:sldId id="462" r:id="rId7"/>
    <p:sldId id="464" r:id="rId8"/>
    <p:sldId id="438" r:id="rId9"/>
    <p:sldId id="442" r:id="rId10"/>
    <p:sldId id="444" r:id="rId11"/>
    <p:sldId id="453" r:id="rId12"/>
    <p:sldId id="445" r:id="rId13"/>
    <p:sldId id="452" r:id="rId14"/>
    <p:sldId id="460" r:id="rId15"/>
    <p:sldId id="447" r:id="rId16"/>
    <p:sldId id="446" r:id="rId17"/>
    <p:sldId id="448" r:id="rId18"/>
    <p:sldId id="459" r:id="rId19"/>
    <p:sldId id="450" r:id="rId20"/>
    <p:sldId id="451" r:id="rId21"/>
    <p:sldId id="456" r:id="rId22"/>
    <p:sldId id="449" r:id="rId23"/>
    <p:sldId id="461" r:id="rId24"/>
    <p:sldId id="466" r:id="rId25"/>
    <p:sldId id="264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81E517FA-079B-4597-8AA4-2940129ACF8A}">
          <p14:sldIdLst>
            <p14:sldId id="276"/>
            <p14:sldId id="269"/>
            <p14:sldId id="270"/>
          </p14:sldIdLst>
        </p14:section>
        <p14:section name="I-CM" id="{E7789F56-C4E6-4DB3-A3FA-F6BE0168F708}">
          <p14:sldIdLst>
            <p14:sldId id="465"/>
            <p14:sldId id="458"/>
          </p14:sldIdLst>
        </p14:section>
        <p14:section name="PANDUAN REVIEW" id="{3AE0ACBE-7CE6-4125-B199-8AB49CDDE516}">
          <p14:sldIdLst>
            <p14:sldId id="462"/>
            <p14:sldId id="464"/>
          </p14:sldIdLst>
        </p14:section>
        <p14:section name="KLAUSUL KONTRAK" id="{01BEC660-BF74-4DF8-B9C3-221541735C9A}">
          <p14:sldIdLst>
            <p14:sldId id="438"/>
            <p14:sldId id="442"/>
            <p14:sldId id="444"/>
            <p14:sldId id="453"/>
            <p14:sldId id="445"/>
            <p14:sldId id="452"/>
            <p14:sldId id="460"/>
          </p14:sldIdLst>
        </p14:section>
        <p14:section name="LESSON LEARNED" id="{8C344B68-2DEB-4DC8-9546-714C5F7E1846}">
          <p14:sldIdLst>
            <p14:sldId id="447"/>
          </p14:sldIdLst>
        </p14:section>
        <p14:section name="1. PSKP KUPANG" id="{14B13044-6680-4A11-8F3A-B2C633110B11}">
          <p14:sldIdLst>
            <p14:sldId id="446"/>
            <p14:sldId id="448"/>
            <p14:sldId id="459"/>
            <p14:sldId id="450"/>
            <p14:sldId id="451"/>
          </p14:sldIdLst>
        </p14:section>
        <p14:section name="PSDKP Tarakan" id="{E65A29D4-9C54-4676-9AD3-1847C5E460E4}">
          <p14:sldIdLst>
            <p14:sldId id="456"/>
            <p14:sldId id="449"/>
            <p14:sldId id="461"/>
            <p14:sldId id="46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249" autoAdjust="0"/>
  </p:normalViewPr>
  <p:slideViewPr>
    <p:cSldViewPr>
      <p:cViewPr varScale="1">
        <p:scale>
          <a:sx n="65" d="100"/>
          <a:sy n="65" d="100"/>
        </p:scale>
        <p:origin x="8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A9844F-BE31-2175-3350-3ACB33A2BC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355EB-C806-A660-B2D7-9557716FB6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FE8AF-B0C2-44E5-8C88-71DC07C1A17E}" type="datetimeFigureOut">
              <a:rPr lang="id-ID" smtClean="0"/>
              <a:t>07/09/2023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AFA5C-47E4-B9BA-28B7-A6EC29D2F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E9214-F139-5C4A-FB0A-F3DE730A9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C78A-563B-4E9D-B65D-9CE2A60D4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6515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0B7BE-7835-4D59-9F58-720E2C703962}" type="datetimeFigureOut">
              <a:rPr lang="en-ID" smtClean="0"/>
              <a:t>07/09/2023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38D1A-5822-4B0A-9C82-B04A51D338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958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Status*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rahasia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berwenang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bisnis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Non-confidential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*)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persetujuan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pemilik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67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587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3144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5973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5631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4472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629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0956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7948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6734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442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917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Trakindo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menyerahkan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Surat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Keterangan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Asal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(Certificate of Origin)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transaksi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parts supply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dikarenakan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beberapa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 err="1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berikut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FootlightMTLight"/>
              </a:rPr>
              <a:t> </a:t>
            </a:r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lphaLcPeriod"/>
            </a:pP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Barang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yang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diserahkan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oleh PT Trakindo Utama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kepada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Pelanggan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adalah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berupa </a:t>
            </a:r>
            <a:r>
              <a:rPr lang="en-US" sz="1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spare part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yang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bukan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diimpor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langsung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dari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negara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Asal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Pembuatan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Barang</a:t>
            </a:r>
            <a:r>
              <a:rPr lang="en-US" sz="1200" u="sng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lphaLcPeriod"/>
            </a:pP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Barang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tersebut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berasal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dari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berbagai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macam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negara yang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dibeli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dan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dikumpulkan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di Singapore oleh Caterpillar Singapore.</a:t>
            </a:r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lphaLcPeriod"/>
            </a:pP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Dalam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hal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ini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PT Trakindo Utama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melakukan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pembelian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barang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kepada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Caterpillar Singapore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atas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barang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yang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sebagaimana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dijelaskan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oleh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butir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 dan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butir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b.</a:t>
            </a:r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lphaLcPeriod"/>
            </a:pP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Sehubungan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dengan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status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barang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dan proses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impor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sebagaimana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yang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dijelaskan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pada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butir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butir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b, dan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butir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maka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dalam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hal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kepengurusan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kepabeanan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atas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barang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PT Trakindo Utama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tidak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menggunakan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Surat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Keterangan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Asal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COO (Certificate of Origin). </a:t>
            </a:r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528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245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71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506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812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1080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38D1A-5822-4B0A-9C82-B04A51D33865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637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Liberation Sans Narrow"/>
                <a:cs typeface="Liberation Sans Narrow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spc="15"/>
              <a:t>2022</a:t>
            </a:r>
            <a:r>
              <a:rPr lang="en-US" spc="-55"/>
              <a:t> </a:t>
            </a:r>
            <a:r>
              <a:rPr lang="en-US" spc="20"/>
              <a:t>©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5"/>
              <a:t> </a:t>
            </a:r>
            <a:r>
              <a:rPr lang="en-US" spc="-5"/>
              <a:t>Utama.</a:t>
            </a:r>
            <a:r>
              <a:rPr lang="en-US" spc="-51"/>
              <a:t> </a:t>
            </a:r>
            <a:r>
              <a:rPr lang="en-US" spc="-5"/>
              <a:t>All</a:t>
            </a:r>
            <a:r>
              <a:rPr lang="en-US" spc="-85"/>
              <a:t> </a:t>
            </a:r>
            <a:r>
              <a:rPr lang="en-US"/>
              <a:t>rights</a:t>
            </a:r>
            <a:r>
              <a:rPr lang="en-US" spc="-11"/>
              <a:t> </a:t>
            </a:r>
            <a:r>
              <a:rPr lang="en-US" spc="20"/>
              <a:t>reserved.</a:t>
            </a:r>
            <a:r>
              <a:rPr lang="en-US" spc="-51"/>
              <a:t> </a:t>
            </a:r>
            <a:r>
              <a:rPr lang="en-US" spc="25"/>
              <a:t>The</a:t>
            </a:r>
            <a:r>
              <a:rPr lang="en-US" spc="-55"/>
              <a:t> </a:t>
            </a:r>
            <a:r>
              <a:rPr lang="en-US" spc="5"/>
              <a:t>contentofthis</a:t>
            </a:r>
            <a:r>
              <a:rPr lang="en-US" spc="71"/>
              <a:t> </a:t>
            </a:r>
            <a:r>
              <a:rPr lang="en-US" spc="-5"/>
              <a:t>presentation</a:t>
            </a:r>
            <a:r>
              <a:rPr lang="en-US" spc="20"/>
              <a:t> </a:t>
            </a:r>
            <a:r>
              <a:rPr lang="en-US" spc="-5"/>
              <a:t>may</a:t>
            </a:r>
            <a:r>
              <a:rPr lang="en-US" spc="-11"/>
              <a:t> </a:t>
            </a:r>
            <a:r>
              <a:rPr lang="en-US" spc="11"/>
              <a:t>not</a:t>
            </a:r>
            <a:r>
              <a:rPr lang="en-US" spc="-55"/>
              <a:t> </a:t>
            </a:r>
            <a:r>
              <a:rPr lang="en-US" spc="15"/>
              <a:t>be</a:t>
            </a:r>
            <a:r>
              <a:rPr lang="en-US" spc="-55"/>
              <a:t> </a:t>
            </a:r>
            <a:r>
              <a:rPr lang="en-US" spc="11"/>
              <a:t>used,</a:t>
            </a:r>
            <a:r>
              <a:rPr lang="en-US" spc="-51"/>
              <a:t> </a:t>
            </a:r>
            <a:r>
              <a:rPr lang="en-US" spc="-5"/>
              <a:t>duplicated</a:t>
            </a:r>
            <a:r>
              <a:rPr lang="en-US" spc="20"/>
              <a:t> </a:t>
            </a:r>
            <a:r>
              <a:rPr lang="en-US" spc="11"/>
              <a:t>or</a:t>
            </a:r>
            <a:r>
              <a:rPr lang="en-US" spc="-25"/>
              <a:t> </a:t>
            </a:r>
            <a:r>
              <a:rPr lang="en-US" spc="-15"/>
              <a:t>transmitted</a:t>
            </a:r>
            <a:r>
              <a:rPr lang="en-US" spc="95"/>
              <a:t> </a:t>
            </a:r>
            <a:r>
              <a:rPr lang="en-US" spc="-5"/>
              <a:t>in</a:t>
            </a:r>
            <a:r>
              <a:rPr lang="en-US" spc="151"/>
              <a:t> </a:t>
            </a:r>
            <a:r>
              <a:rPr lang="en-US" spc="15"/>
              <a:t>any</a:t>
            </a:r>
            <a:r>
              <a:rPr lang="en-US" spc="-11"/>
              <a:t> </a:t>
            </a:r>
            <a:r>
              <a:rPr lang="en-US"/>
              <a:t>form</a:t>
            </a:r>
            <a:r>
              <a:rPr lang="en-US" spc="-45"/>
              <a:t> </a:t>
            </a:r>
            <a:r>
              <a:rPr lang="en-US"/>
              <a:t>without</a:t>
            </a:r>
            <a:r>
              <a:rPr lang="en-US" spc="-60"/>
              <a:t> </a:t>
            </a:r>
            <a:r>
              <a:rPr lang="en-US" spc="-11"/>
              <a:t>the</a:t>
            </a:r>
            <a:r>
              <a:rPr lang="en-US" spc="25"/>
              <a:t> </a:t>
            </a:r>
            <a:r>
              <a:rPr lang="en-US" spc="-11"/>
              <a:t>written</a:t>
            </a:r>
            <a:r>
              <a:rPr lang="en-US" spc="20"/>
              <a:t> </a:t>
            </a:r>
            <a:r>
              <a:rPr lang="en-US" spc="5"/>
              <a:t>consent</a:t>
            </a:r>
            <a:r>
              <a:rPr lang="en-US" spc="-60"/>
              <a:t> </a:t>
            </a:r>
            <a:r>
              <a:rPr lang="en-US" spc="5"/>
              <a:t>from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1"/>
              <a:t> </a:t>
            </a:r>
            <a:r>
              <a:rPr lang="en-US" spc="-5"/>
              <a:t>Utama.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4499" y="2722322"/>
            <a:ext cx="422300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Liberation Sans Narrow"/>
                <a:cs typeface="Liberation Sans Narrow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spc="15"/>
              <a:t>2022</a:t>
            </a:r>
            <a:r>
              <a:rPr lang="en-US" spc="-55"/>
              <a:t> </a:t>
            </a:r>
            <a:r>
              <a:rPr lang="en-US" spc="20"/>
              <a:t>©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5"/>
              <a:t> </a:t>
            </a:r>
            <a:r>
              <a:rPr lang="en-US" spc="-5"/>
              <a:t>Utama.</a:t>
            </a:r>
            <a:r>
              <a:rPr lang="en-US" spc="-51"/>
              <a:t> </a:t>
            </a:r>
            <a:r>
              <a:rPr lang="en-US" spc="-5"/>
              <a:t>All</a:t>
            </a:r>
            <a:r>
              <a:rPr lang="en-US" spc="-85"/>
              <a:t> </a:t>
            </a:r>
            <a:r>
              <a:rPr lang="en-US"/>
              <a:t>rights</a:t>
            </a:r>
            <a:r>
              <a:rPr lang="en-US" spc="-11"/>
              <a:t> </a:t>
            </a:r>
            <a:r>
              <a:rPr lang="en-US" spc="20"/>
              <a:t>reserved.</a:t>
            </a:r>
            <a:r>
              <a:rPr lang="en-US" spc="-51"/>
              <a:t> </a:t>
            </a:r>
            <a:r>
              <a:rPr lang="en-US" spc="25"/>
              <a:t>The</a:t>
            </a:r>
            <a:r>
              <a:rPr lang="en-US" spc="-55"/>
              <a:t> </a:t>
            </a:r>
            <a:r>
              <a:rPr lang="en-US" spc="5"/>
              <a:t>contentofthis</a:t>
            </a:r>
            <a:r>
              <a:rPr lang="en-US" spc="71"/>
              <a:t> </a:t>
            </a:r>
            <a:r>
              <a:rPr lang="en-US" spc="-5"/>
              <a:t>presentation</a:t>
            </a:r>
            <a:r>
              <a:rPr lang="en-US" spc="20"/>
              <a:t> </a:t>
            </a:r>
            <a:r>
              <a:rPr lang="en-US" spc="-5"/>
              <a:t>may</a:t>
            </a:r>
            <a:r>
              <a:rPr lang="en-US" spc="-11"/>
              <a:t> </a:t>
            </a:r>
            <a:r>
              <a:rPr lang="en-US" spc="11"/>
              <a:t>not</a:t>
            </a:r>
            <a:r>
              <a:rPr lang="en-US" spc="-55"/>
              <a:t> </a:t>
            </a:r>
            <a:r>
              <a:rPr lang="en-US" spc="15"/>
              <a:t>be</a:t>
            </a:r>
            <a:r>
              <a:rPr lang="en-US" spc="-55"/>
              <a:t> </a:t>
            </a:r>
            <a:r>
              <a:rPr lang="en-US" spc="11"/>
              <a:t>used,</a:t>
            </a:r>
            <a:r>
              <a:rPr lang="en-US" spc="-51"/>
              <a:t> </a:t>
            </a:r>
            <a:r>
              <a:rPr lang="en-US" spc="-5"/>
              <a:t>duplicated</a:t>
            </a:r>
            <a:r>
              <a:rPr lang="en-US" spc="20"/>
              <a:t> </a:t>
            </a:r>
            <a:r>
              <a:rPr lang="en-US" spc="11"/>
              <a:t>or</a:t>
            </a:r>
            <a:r>
              <a:rPr lang="en-US" spc="-25"/>
              <a:t> </a:t>
            </a:r>
            <a:r>
              <a:rPr lang="en-US" spc="-15"/>
              <a:t>transmitted</a:t>
            </a:r>
            <a:r>
              <a:rPr lang="en-US" spc="95"/>
              <a:t> </a:t>
            </a:r>
            <a:r>
              <a:rPr lang="en-US" spc="-5"/>
              <a:t>in</a:t>
            </a:r>
            <a:r>
              <a:rPr lang="en-US" spc="151"/>
              <a:t> </a:t>
            </a:r>
            <a:r>
              <a:rPr lang="en-US" spc="15"/>
              <a:t>any</a:t>
            </a:r>
            <a:r>
              <a:rPr lang="en-US" spc="-11"/>
              <a:t> </a:t>
            </a:r>
            <a:r>
              <a:rPr lang="en-US"/>
              <a:t>form</a:t>
            </a:r>
            <a:r>
              <a:rPr lang="en-US" spc="-45"/>
              <a:t> </a:t>
            </a:r>
            <a:r>
              <a:rPr lang="en-US"/>
              <a:t>without</a:t>
            </a:r>
            <a:r>
              <a:rPr lang="en-US" spc="-60"/>
              <a:t> </a:t>
            </a:r>
            <a:r>
              <a:rPr lang="en-US" spc="-11"/>
              <a:t>the</a:t>
            </a:r>
            <a:r>
              <a:rPr lang="en-US" spc="25"/>
              <a:t> </a:t>
            </a:r>
            <a:r>
              <a:rPr lang="en-US" spc="-11"/>
              <a:t>written</a:t>
            </a:r>
            <a:r>
              <a:rPr lang="en-US" spc="20"/>
              <a:t> </a:t>
            </a:r>
            <a:r>
              <a:rPr lang="en-US" spc="5"/>
              <a:t>consent</a:t>
            </a:r>
            <a:r>
              <a:rPr lang="en-US" spc="-60"/>
              <a:t> </a:t>
            </a:r>
            <a:r>
              <a:rPr lang="en-US" spc="5"/>
              <a:t>from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1"/>
              <a:t> </a:t>
            </a:r>
            <a:r>
              <a:rPr lang="en-US" spc="-5"/>
              <a:t>Utama.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4499" y="2722322"/>
            <a:ext cx="422300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Liberation Sans Narrow"/>
                <a:cs typeface="Liberation Sans Narrow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spc="15"/>
              <a:t>2022</a:t>
            </a:r>
            <a:r>
              <a:rPr lang="en-US" spc="-55"/>
              <a:t> </a:t>
            </a:r>
            <a:r>
              <a:rPr lang="en-US" spc="20"/>
              <a:t>©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5"/>
              <a:t> </a:t>
            </a:r>
            <a:r>
              <a:rPr lang="en-US" spc="-5"/>
              <a:t>Utama.</a:t>
            </a:r>
            <a:r>
              <a:rPr lang="en-US" spc="-51"/>
              <a:t> </a:t>
            </a:r>
            <a:r>
              <a:rPr lang="en-US" spc="-5"/>
              <a:t>All</a:t>
            </a:r>
            <a:r>
              <a:rPr lang="en-US" spc="-85"/>
              <a:t> </a:t>
            </a:r>
            <a:r>
              <a:rPr lang="en-US"/>
              <a:t>rights</a:t>
            </a:r>
            <a:r>
              <a:rPr lang="en-US" spc="-11"/>
              <a:t> </a:t>
            </a:r>
            <a:r>
              <a:rPr lang="en-US" spc="20"/>
              <a:t>reserved.</a:t>
            </a:r>
            <a:r>
              <a:rPr lang="en-US" spc="-51"/>
              <a:t> </a:t>
            </a:r>
            <a:r>
              <a:rPr lang="en-US" spc="25"/>
              <a:t>The</a:t>
            </a:r>
            <a:r>
              <a:rPr lang="en-US" spc="-55"/>
              <a:t> </a:t>
            </a:r>
            <a:r>
              <a:rPr lang="en-US" spc="5"/>
              <a:t>contentofthis</a:t>
            </a:r>
            <a:r>
              <a:rPr lang="en-US" spc="71"/>
              <a:t> </a:t>
            </a:r>
            <a:r>
              <a:rPr lang="en-US" spc="-5"/>
              <a:t>presentation</a:t>
            </a:r>
            <a:r>
              <a:rPr lang="en-US" spc="20"/>
              <a:t> </a:t>
            </a:r>
            <a:r>
              <a:rPr lang="en-US" spc="-5"/>
              <a:t>may</a:t>
            </a:r>
            <a:r>
              <a:rPr lang="en-US" spc="-11"/>
              <a:t> </a:t>
            </a:r>
            <a:r>
              <a:rPr lang="en-US" spc="11"/>
              <a:t>not</a:t>
            </a:r>
            <a:r>
              <a:rPr lang="en-US" spc="-55"/>
              <a:t> </a:t>
            </a:r>
            <a:r>
              <a:rPr lang="en-US" spc="15"/>
              <a:t>be</a:t>
            </a:r>
            <a:r>
              <a:rPr lang="en-US" spc="-55"/>
              <a:t> </a:t>
            </a:r>
            <a:r>
              <a:rPr lang="en-US" spc="11"/>
              <a:t>used,</a:t>
            </a:r>
            <a:r>
              <a:rPr lang="en-US" spc="-51"/>
              <a:t> </a:t>
            </a:r>
            <a:r>
              <a:rPr lang="en-US" spc="-5"/>
              <a:t>duplicated</a:t>
            </a:r>
            <a:r>
              <a:rPr lang="en-US" spc="20"/>
              <a:t> </a:t>
            </a:r>
            <a:r>
              <a:rPr lang="en-US" spc="11"/>
              <a:t>or</a:t>
            </a:r>
            <a:r>
              <a:rPr lang="en-US" spc="-25"/>
              <a:t> </a:t>
            </a:r>
            <a:r>
              <a:rPr lang="en-US" spc="-15"/>
              <a:t>transmitted</a:t>
            </a:r>
            <a:r>
              <a:rPr lang="en-US" spc="95"/>
              <a:t> </a:t>
            </a:r>
            <a:r>
              <a:rPr lang="en-US" spc="-5"/>
              <a:t>in</a:t>
            </a:r>
            <a:r>
              <a:rPr lang="en-US" spc="151"/>
              <a:t> </a:t>
            </a:r>
            <a:r>
              <a:rPr lang="en-US" spc="15"/>
              <a:t>any</a:t>
            </a:r>
            <a:r>
              <a:rPr lang="en-US" spc="-11"/>
              <a:t> </a:t>
            </a:r>
            <a:r>
              <a:rPr lang="en-US"/>
              <a:t>form</a:t>
            </a:r>
            <a:r>
              <a:rPr lang="en-US" spc="-45"/>
              <a:t> </a:t>
            </a:r>
            <a:r>
              <a:rPr lang="en-US"/>
              <a:t>without</a:t>
            </a:r>
            <a:r>
              <a:rPr lang="en-US" spc="-60"/>
              <a:t> </a:t>
            </a:r>
            <a:r>
              <a:rPr lang="en-US" spc="-11"/>
              <a:t>the</a:t>
            </a:r>
            <a:r>
              <a:rPr lang="en-US" spc="25"/>
              <a:t> </a:t>
            </a:r>
            <a:r>
              <a:rPr lang="en-US" spc="-11"/>
              <a:t>written</a:t>
            </a:r>
            <a:r>
              <a:rPr lang="en-US" spc="20"/>
              <a:t> </a:t>
            </a:r>
            <a:r>
              <a:rPr lang="en-US" spc="5"/>
              <a:t>consent</a:t>
            </a:r>
            <a:r>
              <a:rPr lang="en-US" spc="-60"/>
              <a:t> </a:t>
            </a:r>
            <a:r>
              <a:rPr lang="en-US" spc="5"/>
              <a:t>from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1"/>
              <a:t> </a:t>
            </a:r>
            <a:r>
              <a:rPr lang="en-US" spc="-5"/>
              <a:t>Utama.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4499" y="2722322"/>
            <a:ext cx="422300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Liberation Sans Narrow"/>
                <a:cs typeface="Liberation Sans Narrow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spc="15"/>
              <a:t>2022</a:t>
            </a:r>
            <a:r>
              <a:rPr lang="en-US" spc="-55"/>
              <a:t> </a:t>
            </a:r>
            <a:r>
              <a:rPr lang="en-US" spc="20"/>
              <a:t>©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5"/>
              <a:t> </a:t>
            </a:r>
            <a:r>
              <a:rPr lang="en-US" spc="-5"/>
              <a:t>Utama.</a:t>
            </a:r>
            <a:r>
              <a:rPr lang="en-US" spc="-51"/>
              <a:t> </a:t>
            </a:r>
            <a:r>
              <a:rPr lang="en-US" spc="-5"/>
              <a:t>All</a:t>
            </a:r>
            <a:r>
              <a:rPr lang="en-US" spc="-85"/>
              <a:t> </a:t>
            </a:r>
            <a:r>
              <a:rPr lang="en-US"/>
              <a:t>rights</a:t>
            </a:r>
            <a:r>
              <a:rPr lang="en-US" spc="-11"/>
              <a:t> </a:t>
            </a:r>
            <a:r>
              <a:rPr lang="en-US" spc="20"/>
              <a:t>reserved.</a:t>
            </a:r>
            <a:r>
              <a:rPr lang="en-US" spc="-51"/>
              <a:t> </a:t>
            </a:r>
            <a:r>
              <a:rPr lang="en-US" spc="25"/>
              <a:t>The</a:t>
            </a:r>
            <a:r>
              <a:rPr lang="en-US" spc="-55"/>
              <a:t> </a:t>
            </a:r>
            <a:r>
              <a:rPr lang="en-US" spc="5"/>
              <a:t>contentofthis</a:t>
            </a:r>
            <a:r>
              <a:rPr lang="en-US" spc="71"/>
              <a:t> </a:t>
            </a:r>
            <a:r>
              <a:rPr lang="en-US" spc="-5"/>
              <a:t>presentation</a:t>
            </a:r>
            <a:r>
              <a:rPr lang="en-US" spc="20"/>
              <a:t> </a:t>
            </a:r>
            <a:r>
              <a:rPr lang="en-US" spc="-5"/>
              <a:t>may</a:t>
            </a:r>
            <a:r>
              <a:rPr lang="en-US" spc="-11"/>
              <a:t> </a:t>
            </a:r>
            <a:r>
              <a:rPr lang="en-US" spc="11"/>
              <a:t>not</a:t>
            </a:r>
            <a:r>
              <a:rPr lang="en-US" spc="-55"/>
              <a:t> </a:t>
            </a:r>
            <a:r>
              <a:rPr lang="en-US" spc="15"/>
              <a:t>be</a:t>
            </a:r>
            <a:r>
              <a:rPr lang="en-US" spc="-55"/>
              <a:t> </a:t>
            </a:r>
            <a:r>
              <a:rPr lang="en-US" spc="11"/>
              <a:t>used,</a:t>
            </a:r>
            <a:r>
              <a:rPr lang="en-US" spc="-51"/>
              <a:t> </a:t>
            </a:r>
            <a:r>
              <a:rPr lang="en-US" spc="-5"/>
              <a:t>duplicated</a:t>
            </a:r>
            <a:r>
              <a:rPr lang="en-US" spc="20"/>
              <a:t> </a:t>
            </a:r>
            <a:r>
              <a:rPr lang="en-US" spc="11"/>
              <a:t>or</a:t>
            </a:r>
            <a:r>
              <a:rPr lang="en-US" spc="-25"/>
              <a:t> </a:t>
            </a:r>
            <a:r>
              <a:rPr lang="en-US" spc="-15"/>
              <a:t>transmitted</a:t>
            </a:r>
            <a:r>
              <a:rPr lang="en-US" spc="95"/>
              <a:t> </a:t>
            </a:r>
            <a:r>
              <a:rPr lang="en-US" spc="-5"/>
              <a:t>in</a:t>
            </a:r>
            <a:r>
              <a:rPr lang="en-US" spc="151"/>
              <a:t> </a:t>
            </a:r>
            <a:r>
              <a:rPr lang="en-US" spc="15"/>
              <a:t>any</a:t>
            </a:r>
            <a:r>
              <a:rPr lang="en-US" spc="-11"/>
              <a:t> </a:t>
            </a:r>
            <a:r>
              <a:rPr lang="en-US"/>
              <a:t>form</a:t>
            </a:r>
            <a:r>
              <a:rPr lang="en-US" spc="-45"/>
              <a:t> </a:t>
            </a:r>
            <a:r>
              <a:rPr lang="en-US"/>
              <a:t>without</a:t>
            </a:r>
            <a:r>
              <a:rPr lang="en-US" spc="-60"/>
              <a:t> </a:t>
            </a:r>
            <a:r>
              <a:rPr lang="en-US" spc="-11"/>
              <a:t>the</a:t>
            </a:r>
            <a:r>
              <a:rPr lang="en-US" spc="25"/>
              <a:t> </a:t>
            </a:r>
            <a:r>
              <a:rPr lang="en-US" spc="-11"/>
              <a:t>written</a:t>
            </a:r>
            <a:r>
              <a:rPr lang="en-US" spc="20"/>
              <a:t> </a:t>
            </a:r>
            <a:r>
              <a:rPr lang="en-US" spc="5"/>
              <a:t>consent</a:t>
            </a:r>
            <a:r>
              <a:rPr lang="en-US" spc="-60"/>
              <a:t> </a:t>
            </a:r>
            <a:r>
              <a:rPr lang="en-US" spc="5"/>
              <a:t>from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1"/>
              <a:t> </a:t>
            </a:r>
            <a:r>
              <a:rPr lang="en-US" spc="-5"/>
              <a:t>Utama.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Liberation Sans Narrow"/>
                <a:cs typeface="Liberation Sans Narrow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spc="15"/>
              <a:t>2022</a:t>
            </a:r>
            <a:r>
              <a:rPr lang="en-US" spc="-55"/>
              <a:t> </a:t>
            </a:r>
            <a:r>
              <a:rPr lang="en-US" spc="20"/>
              <a:t>©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5"/>
              <a:t> </a:t>
            </a:r>
            <a:r>
              <a:rPr lang="en-US" spc="-5"/>
              <a:t>Utama.</a:t>
            </a:r>
            <a:r>
              <a:rPr lang="en-US" spc="-51"/>
              <a:t> </a:t>
            </a:r>
            <a:r>
              <a:rPr lang="en-US" spc="-5"/>
              <a:t>All</a:t>
            </a:r>
            <a:r>
              <a:rPr lang="en-US" spc="-85"/>
              <a:t> </a:t>
            </a:r>
            <a:r>
              <a:rPr lang="en-US"/>
              <a:t>rights</a:t>
            </a:r>
            <a:r>
              <a:rPr lang="en-US" spc="-11"/>
              <a:t> </a:t>
            </a:r>
            <a:r>
              <a:rPr lang="en-US" spc="20"/>
              <a:t>reserved.</a:t>
            </a:r>
            <a:r>
              <a:rPr lang="en-US" spc="-51"/>
              <a:t> </a:t>
            </a:r>
            <a:r>
              <a:rPr lang="en-US" spc="25"/>
              <a:t>The</a:t>
            </a:r>
            <a:r>
              <a:rPr lang="en-US" spc="-55"/>
              <a:t> </a:t>
            </a:r>
            <a:r>
              <a:rPr lang="en-US" spc="5"/>
              <a:t>contentofthis</a:t>
            </a:r>
            <a:r>
              <a:rPr lang="en-US" spc="71"/>
              <a:t> </a:t>
            </a:r>
            <a:r>
              <a:rPr lang="en-US" spc="-5"/>
              <a:t>presentation</a:t>
            </a:r>
            <a:r>
              <a:rPr lang="en-US" spc="20"/>
              <a:t> </a:t>
            </a:r>
            <a:r>
              <a:rPr lang="en-US" spc="-5"/>
              <a:t>may</a:t>
            </a:r>
            <a:r>
              <a:rPr lang="en-US" spc="-11"/>
              <a:t> </a:t>
            </a:r>
            <a:r>
              <a:rPr lang="en-US" spc="11"/>
              <a:t>not</a:t>
            </a:r>
            <a:r>
              <a:rPr lang="en-US" spc="-55"/>
              <a:t> </a:t>
            </a:r>
            <a:r>
              <a:rPr lang="en-US" spc="15"/>
              <a:t>be</a:t>
            </a:r>
            <a:r>
              <a:rPr lang="en-US" spc="-55"/>
              <a:t> </a:t>
            </a:r>
            <a:r>
              <a:rPr lang="en-US" spc="11"/>
              <a:t>used,</a:t>
            </a:r>
            <a:r>
              <a:rPr lang="en-US" spc="-51"/>
              <a:t> </a:t>
            </a:r>
            <a:r>
              <a:rPr lang="en-US" spc="-5"/>
              <a:t>duplicated</a:t>
            </a:r>
            <a:r>
              <a:rPr lang="en-US" spc="20"/>
              <a:t> </a:t>
            </a:r>
            <a:r>
              <a:rPr lang="en-US" spc="11"/>
              <a:t>or</a:t>
            </a:r>
            <a:r>
              <a:rPr lang="en-US" spc="-25"/>
              <a:t> </a:t>
            </a:r>
            <a:r>
              <a:rPr lang="en-US" spc="-15"/>
              <a:t>transmitted</a:t>
            </a:r>
            <a:r>
              <a:rPr lang="en-US" spc="95"/>
              <a:t> </a:t>
            </a:r>
            <a:r>
              <a:rPr lang="en-US" spc="-5"/>
              <a:t>in</a:t>
            </a:r>
            <a:r>
              <a:rPr lang="en-US" spc="151"/>
              <a:t> </a:t>
            </a:r>
            <a:r>
              <a:rPr lang="en-US" spc="15"/>
              <a:t>any</a:t>
            </a:r>
            <a:r>
              <a:rPr lang="en-US" spc="-11"/>
              <a:t> </a:t>
            </a:r>
            <a:r>
              <a:rPr lang="en-US"/>
              <a:t>form</a:t>
            </a:r>
            <a:r>
              <a:rPr lang="en-US" spc="-45"/>
              <a:t> </a:t>
            </a:r>
            <a:r>
              <a:rPr lang="en-US"/>
              <a:t>without</a:t>
            </a:r>
            <a:r>
              <a:rPr lang="en-US" spc="-60"/>
              <a:t> </a:t>
            </a:r>
            <a:r>
              <a:rPr lang="en-US" spc="-11"/>
              <a:t>the</a:t>
            </a:r>
            <a:r>
              <a:rPr lang="en-US" spc="25"/>
              <a:t> </a:t>
            </a:r>
            <a:r>
              <a:rPr lang="en-US" spc="-11"/>
              <a:t>written</a:t>
            </a:r>
            <a:r>
              <a:rPr lang="en-US" spc="20"/>
              <a:t> </a:t>
            </a:r>
            <a:r>
              <a:rPr lang="en-US" spc="5"/>
              <a:t>consent</a:t>
            </a:r>
            <a:r>
              <a:rPr lang="en-US" spc="-60"/>
              <a:t> </a:t>
            </a:r>
            <a:r>
              <a:rPr lang="en-US" spc="5"/>
              <a:t>from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1"/>
              <a:t> </a:t>
            </a:r>
            <a:r>
              <a:rPr lang="en-US" spc="-5"/>
              <a:t>Utama.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80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" y="2"/>
            <a:ext cx="12189460" cy="6099175"/>
          </a:xfrm>
          <a:custGeom>
            <a:avLst/>
            <a:gdLst/>
            <a:ahLst/>
            <a:cxnLst/>
            <a:rect l="l" t="t" r="r" b="b"/>
            <a:pathLst>
              <a:path w="12189460" h="6099175">
                <a:moveTo>
                  <a:pt x="12188952" y="0"/>
                </a:moveTo>
                <a:lnTo>
                  <a:pt x="0" y="0"/>
                </a:lnTo>
                <a:lnTo>
                  <a:pt x="0" y="6099048"/>
                </a:lnTo>
                <a:lnTo>
                  <a:pt x="12188952" y="6099048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5907023"/>
            <a:ext cx="12188952" cy="950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4499" y="2722321"/>
            <a:ext cx="4223003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8013" y="5924400"/>
            <a:ext cx="7844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85858"/>
                </a:solidFill>
                <a:latin typeface="Liberation Sans Narrow"/>
                <a:cs typeface="Liberation Sans Narrow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spc="15"/>
              <a:t>2022</a:t>
            </a:r>
            <a:r>
              <a:rPr lang="en-US" spc="-55"/>
              <a:t> </a:t>
            </a:r>
            <a:r>
              <a:rPr lang="en-US" spc="20"/>
              <a:t>©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5"/>
              <a:t> </a:t>
            </a:r>
            <a:r>
              <a:rPr lang="en-US" spc="-5"/>
              <a:t>Utama.</a:t>
            </a:r>
            <a:r>
              <a:rPr lang="en-US" spc="-51"/>
              <a:t> </a:t>
            </a:r>
            <a:r>
              <a:rPr lang="en-US" spc="-5"/>
              <a:t>All</a:t>
            </a:r>
            <a:r>
              <a:rPr lang="en-US" spc="-85"/>
              <a:t> </a:t>
            </a:r>
            <a:r>
              <a:rPr lang="en-US"/>
              <a:t>rights</a:t>
            </a:r>
            <a:r>
              <a:rPr lang="en-US" spc="-11"/>
              <a:t> </a:t>
            </a:r>
            <a:r>
              <a:rPr lang="en-US" spc="20"/>
              <a:t>reserved.</a:t>
            </a:r>
            <a:r>
              <a:rPr lang="en-US" spc="-51"/>
              <a:t> </a:t>
            </a:r>
            <a:r>
              <a:rPr lang="en-US" spc="25"/>
              <a:t>The</a:t>
            </a:r>
            <a:r>
              <a:rPr lang="en-US" spc="-55"/>
              <a:t> </a:t>
            </a:r>
            <a:r>
              <a:rPr lang="en-US" spc="5"/>
              <a:t>contentofthis</a:t>
            </a:r>
            <a:r>
              <a:rPr lang="en-US" spc="71"/>
              <a:t> </a:t>
            </a:r>
            <a:r>
              <a:rPr lang="en-US" spc="-5"/>
              <a:t>presentation</a:t>
            </a:r>
            <a:r>
              <a:rPr lang="en-US" spc="20"/>
              <a:t> </a:t>
            </a:r>
            <a:r>
              <a:rPr lang="en-US" spc="-5"/>
              <a:t>may</a:t>
            </a:r>
            <a:r>
              <a:rPr lang="en-US" spc="-11"/>
              <a:t> </a:t>
            </a:r>
            <a:r>
              <a:rPr lang="en-US" spc="11"/>
              <a:t>not</a:t>
            </a:r>
            <a:r>
              <a:rPr lang="en-US" spc="-55"/>
              <a:t> </a:t>
            </a:r>
            <a:r>
              <a:rPr lang="en-US" spc="15"/>
              <a:t>be</a:t>
            </a:r>
            <a:r>
              <a:rPr lang="en-US" spc="-55"/>
              <a:t> </a:t>
            </a:r>
            <a:r>
              <a:rPr lang="en-US" spc="11"/>
              <a:t>used,</a:t>
            </a:r>
            <a:r>
              <a:rPr lang="en-US" spc="-51"/>
              <a:t> </a:t>
            </a:r>
            <a:r>
              <a:rPr lang="en-US" spc="-5"/>
              <a:t>duplicated</a:t>
            </a:r>
            <a:r>
              <a:rPr lang="en-US" spc="20"/>
              <a:t> </a:t>
            </a:r>
            <a:r>
              <a:rPr lang="en-US" spc="11"/>
              <a:t>or</a:t>
            </a:r>
            <a:r>
              <a:rPr lang="en-US" spc="-25"/>
              <a:t> </a:t>
            </a:r>
            <a:r>
              <a:rPr lang="en-US" spc="-15"/>
              <a:t>transmitted</a:t>
            </a:r>
            <a:r>
              <a:rPr lang="en-US" spc="95"/>
              <a:t> </a:t>
            </a:r>
            <a:r>
              <a:rPr lang="en-US" spc="-5"/>
              <a:t>in</a:t>
            </a:r>
            <a:r>
              <a:rPr lang="en-US" spc="151"/>
              <a:t> </a:t>
            </a:r>
            <a:r>
              <a:rPr lang="en-US" spc="15"/>
              <a:t>any</a:t>
            </a:r>
            <a:r>
              <a:rPr lang="en-US" spc="-11"/>
              <a:t> </a:t>
            </a:r>
            <a:r>
              <a:rPr lang="en-US"/>
              <a:t>form</a:t>
            </a:r>
            <a:r>
              <a:rPr lang="en-US" spc="-45"/>
              <a:t> </a:t>
            </a:r>
            <a:r>
              <a:rPr lang="en-US"/>
              <a:t>without</a:t>
            </a:r>
            <a:r>
              <a:rPr lang="en-US" spc="-60"/>
              <a:t> </a:t>
            </a:r>
            <a:r>
              <a:rPr lang="en-US" spc="-11"/>
              <a:t>the</a:t>
            </a:r>
            <a:r>
              <a:rPr lang="en-US" spc="25"/>
              <a:t> </a:t>
            </a:r>
            <a:r>
              <a:rPr lang="en-US" spc="-11"/>
              <a:t>written</a:t>
            </a:r>
            <a:r>
              <a:rPr lang="en-US" spc="20"/>
              <a:t> </a:t>
            </a:r>
            <a:r>
              <a:rPr lang="en-US" spc="5"/>
              <a:t>consent</a:t>
            </a:r>
            <a:r>
              <a:rPr lang="en-US" spc="-60"/>
              <a:t> </a:t>
            </a:r>
            <a:r>
              <a:rPr lang="en-US" spc="5"/>
              <a:t>from</a:t>
            </a:r>
            <a:r>
              <a:rPr lang="en-US" spc="-45"/>
              <a:t> </a:t>
            </a:r>
            <a:r>
              <a:rPr lang="en-US" spc="15"/>
              <a:t>PT</a:t>
            </a:r>
            <a:r>
              <a:rPr lang="en-US" spc="-20"/>
              <a:t> </a:t>
            </a:r>
            <a:r>
              <a:rPr lang="en-US" spc="15"/>
              <a:t>Trakindo</a:t>
            </a:r>
            <a:r>
              <a:rPr lang="en-US" spc="-51"/>
              <a:t> </a:t>
            </a:r>
            <a:r>
              <a:rPr lang="en-US" spc="-5"/>
              <a:t>Utama.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6.svg"/><Relationship Id="rId4" Type="http://schemas.openxmlformats.org/officeDocument/2006/relationships/image" Target="../media/image47.sv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iscillia.augie@trakindo.co.id" TargetMode="External"/><Relationship Id="rId4" Type="http://schemas.openxmlformats.org/officeDocument/2006/relationships/hyperlink" Target="mailto:erza.riani@trakindo.co.i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1B163-70B2-4160-81E2-D4AD5511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197" y="1842835"/>
            <a:ext cx="6058649" cy="1738565"/>
          </a:xfrm>
        </p:spPr>
        <p:txBody>
          <a:bodyPr>
            <a:normAutofit fontScale="90000"/>
          </a:bodyPr>
          <a:lstStyle/>
          <a:p>
            <a:r>
              <a:rPr lang="en-US" dirty="0"/>
              <a:t>SHARING SESSION:</a:t>
            </a:r>
            <a:br>
              <a:rPr lang="en-US" dirty="0"/>
            </a:br>
            <a:r>
              <a:rPr lang="en-US" dirty="0"/>
              <a:t>Government Contract Clause Issues &amp; Branch Performance Update </a:t>
            </a:r>
            <a:br>
              <a:rPr lang="en-US" dirty="0"/>
            </a:b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791FD-C9B1-9656-802E-73B28F2D6556}"/>
              </a:ext>
            </a:extLst>
          </p:cNvPr>
          <p:cNvSpPr txBox="1"/>
          <p:nvPr/>
        </p:nvSpPr>
        <p:spPr>
          <a:xfrm>
            <a:off x="5918198" y="5249315"/>
            <a:ext cx="5810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Palembang, 07 September 2023</a:t>
            </a:r>
          </a:p>
          <a:p>
            <a:r>
              <a:rPr lang="en-US" sz="1600" dirty="0"/>
              <a:t>Erza Riani; Priscillia Augie</a:t>
            </a:r>
          </a:p>
          <a:p>
            <a:r>
              <a:rPr lang="en-US" sz="1600" dirty="0"/>
              <a:t>Commercial &amp; Contract Management</a:t>
            </a:r>
          </a:p>
          <a:p>
            <a:r>
              <a:rPr lang="en-US" sz="1600" dirty="0"/>
              <a:t>Confidentiality Status </a:t>
            </a:r>
            <a:r>
              <a:rPr lang="en-US" sz="1600" b="1" dirty="0">
                <a:highlight>
                  <a:srgbClr val="FFFF00"/>
                </a:highlight>
              </a:rPr>
              <a:t>Yellow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160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EC4695E5-AFAE-4EF0-8798-FB90B94C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1337"/>
            <a:ext cx="8813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200" b="1" kern="0" dirty="0">
              <a:latin typeface="Arial Narrow" panose="020B0606020202030204" pitchFamily="34" charset="0"/>
              <a:ea typeface="+mj-ea"/>
              <a:cs typeface="Aharoni" panose="02010803020104030203" pitchFamily="2" charset="-79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6F3BD8-BD87-8C63-ED16-B886267D6F08}"/>
              </a:ext>
            </a:extLst>
          </p:cNvPr>
          <p:cNvGrpSpPr/>
          <p:nvPr/>
        </p:nvGrpSpPr>
        <p:grpSpPr>
          <a:xfrm>
            <a:off x="304800" y="4505236"/>
            <a:ext cx="11612430" cy="877163"/>
            <a:chOff x="304800" y="4572000"/>
            <a:chExt cx="11612430" cy="8771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B14946-575C-DD61-2D6C-42C85D711C96}"/>
                </a:ext>
              </a:extLst>
            </p:cNvPr>
            <p:cNvSpPr txBox="1"/>
            <p:nvPr/>
          </p:nvSpPr>
          <p:spPr>
            <a:xfrm>
              <a:off x="880930" y="4572000"/>
              <a:ext cx="11036300" cy="877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Kalimat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“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tanpa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batas”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dapat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diartikan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sebagai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menanggung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seluruhnya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baik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kerugian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langsung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maupun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kerugian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tidak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langsung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TRAKINDO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tidak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dapat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menanggung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kerugian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tidak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langsung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konsekuensial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turutan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karena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nilai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pertanggungannya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sangat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besar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tidak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terbatas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" name="Graphic 5" descr="Lights On with solid fill">
              <a:extLst>
                <a:ext uri="{FF2B5EF4-FFF2-40B4-BE49-F238E27FC236}">
                  <a16:creationId xmlns:a16="http://schemas.microsoft.com/office/drawing/2014/main" id="{3C35DCFF-A3EE-4EED-CE29-658BC3931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" y="4622639"/>
              <a:ext cx="471090" cy="47109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DE26AD-83A6-59AC-F1A0-5917A0677BBD}"/>
              </a:ext>
            </a:extLst>
          </p:cNvPr>
          <p:cNvGrpSpPr/>
          <p:nvPr/>
        </p:nvGrpSpPr>
        <p:grpSpPr>
          <a:xfrm>
            <a:off x="0" y="838200"/>
            <a:ext cx="12344400" cy="3272937"/>
            <a:chOff x="0" y="990600"/>
            <a:chExt cx="12344400" cy="32729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04B8FA-ED83-BBB1-BD1C-45933E2A9C39}"/>
                </a:ext>
              </a:extLst>
            </p:cNvPr>
            <p:cNvSpPr txBox="1"/>
            <p:nvPr/>
          </p:nvSpPr>
          <p:spPr>
            <a:xfrm>
              <a:off x="0" y="4001927"/>
              <a:ext cx="123444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Ref : SSUK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46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Penanggungan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Risiko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(Kontrak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Motor Grader - Dinas PUPR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Kabupaten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Penajam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Paser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Utara)</a:t>
              </a:r>
              <a:endParaRPr lang="en-ID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6B276A-A249-FB7E-2C45-2440DDE0F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2271" y="990600"/>
              <a:ext cx="5927457" cy="302332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1BC540CC-27EF-36CB-11DE-64509519ACA2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PENANGGUNGAN DAN RISIKO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7EF2AB-2F07-7196-624D-75AA0523D832}"/>
              </a:ext>
            </a:extLst>
          </p:cNvPr>
          <p:cNvGrpSpPr/>
          <p:nvPr/>
        </p:nvGrpSpPr>
        <p:grpSpPr>
          <a:xfrm>
            <a:off x="325570" y="5334000"/>
            <a:ext cx="11637830" cy="462436"/>
            <a:chOff x="325570" y="5250597"/>
            <a:chExt cx="11637830" cy="4624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9E79C0-BB4C-96BB-6061-7BC5DEB07109}"/>
                </a:ext>
              </a:extLst>
            </p:cNvPr>
            <p:cNvSpPr txBox="1"/>
            <p:nvPr/>
          </p:nvSpPr>
          <p:spPr>
            <a:xfrm>
              <a:off x="834760" y="5359090"/>
              <a:ext cx="1112864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Mengusulkan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menghapus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kalimat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“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tanpa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batas”.</a:t>
              </a:r>
              <a:endParaRPr lang="en-ID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Questions with solid fill">
              <a:extLst>
                <a:ext uri="{FF2B5EF4-FFF2-40B4-BE49-F238E27FC236}">
                  <a16:creationId xmlns:a16="http://schemas.microsoft.com/office/drawing/2014/main" id="{907622C1-8249-2147-10E0-66700AA73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25570" y="5250597"/>
              <a:ext cx="420290" cy="441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9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199974C-322C-7E31-1643-C9FF6B96B686}"/>
              </a:ext>
            </a:extLst>
          </p:cNvPr>
          <p:cNvGrpSpPr/>
          <p:nvPr/>
        </p:nvGrpSpPr>
        <p:grpSpPr>
          <a:xfrm>
            <a:off x="236670" y="3946166"/>
            <a:ext cx="11574330" cy="951232"/>
            <a:chOff x="296730" y="2971800"/>
            <a:chExt cx="11574330" cy="9512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F56140-2761-5D01-5FE9-287941DD5DA6}"/>
                </a:ext>
              </a:extLst>
            </p:cNvPr>
            <p:cNvSpPr txBox="1"/>
            <p:nvPr/>
          </p:nvSpPr>
          <p:spPr>
            <a:xfrm>
              <a:off x="834760" y="3015091"/>
              <a:ext cx="11036300" cy="907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Masa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garansi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disesuaikan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periode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garansi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Caterpillar Warranty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sesuai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produk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diserahterimakan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kepada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Pelanggan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Dalam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hal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terjadi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kerusakan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selama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masa warranty,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maka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PTTU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wajib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melakukan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perbaikan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parts, dan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bukan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penggantian</a:t>
              </a:r>
              <a:r>
                <a:rPr lang="en-ID" sz="18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unit </a:t>
              </a:r>
              <a:r>
                <a:rPr lang="en-ID" sz="18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baru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ID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9" descr="Lights On with solid fill">
              <a:extLst>
                <a:ext uri="{FF2B5EF4-FFF2-40B4-BE49-F238E27FC236}">
                  <a16:creationId xmlns:a16="http://schemas.microsoft.com/office/drawing/2014/main" id="{7B34ABD9-D936-EE5B-AFCC-7B0078D75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6730" y="2971800"/>
              <a:ext cx="525330" cy="525330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6B0869BF-9D70-0124-CB95-8FBD1BF8C43A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GARANSI/ </a:t>
            </a:r>
            <a:r>
              <a:rPr lang="en-US" i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WARRANTY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6B686-0406-ADE8-C6FC-1E0CAA08E51B}"/>
              </a:ext>
            </a:extLst>
          </p:cNvPr>
          <p:cNvGrpSpPr/>
          <p:nvPr/>
        </p:nvGrpSpPr>
        <p:grpSpPr>
          <a:xfrm>
            <a:off x="36286" y="1120570"/>
            <a:ext cx="12344400" cy="936830"/>
            <a:chOff x="36286" y="1120570"/>
            <a:chExt cx="12344400" cy="9368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0E5787-0C08-90C3-2851-43E224B8F44D}"/>
                </a:ext>
              </a:extLst>
            </p:cNvPr>
            <p:cNvSpPr txBox="1"/>
            <p:nvPr/>
          </p:nvSpPr>
          <p:spPr>
            <a:xfrm>
              <a:off x="36286" y="1795790"/>
              <a:ext cx="123444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Ref :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12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Jaminan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Bebas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Cacat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Mutu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Garansi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Excavator Caterpillar 320GC - Dinas PUPR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Kabupaten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Penajam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Paser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Utara)</a:t>
              </a:r>
              <a:endParaRPr lang="en-ID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1B7A24-C547-2A13-EC17-AF6455A9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1120570"/>
              <a:ext cx="9002153" cy="62083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27F0BD-52CA-FE43-9F4B-182B48018AB3}"/>
              </a:ext>
            </a:extLst>
          </p:cNvPr>
          <p:cNvGrpSpPr/>
          <p:nvPr/>
        </p:nvGrpSpPr>
        <p:grpSpPr>
          <a:xfrm>
            <a:off x="36286" y="2489902"/>
            <a:ext cx="12344400" cy="1091498"/>
            <a:chOff x="36286" y="2413702"/>
            <a:chExt cx="12344400" cy="10914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2109DB-8220-54A4-A915-47322C7D3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260" t="-1020" r="260" b="873"/>
            <a:stretch/>
          </p:blipFill>
          <p:spPr>
            <a:xfrm>
              <a:off x="2072414" y="2413702"/>
              <a:ext cx="8039100" cy="82988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56C8FC-1033-883A-57E9-EA65F9974C1E}"/>
                </a:ext>
              </a:extLst>
            </p:cNvPr>
            <p:cNvSpPr txBox="1"/>
            <p:nvPr/>
          </p:nvSpPr>
          <p:spPr>
            <a:xfrm>
              <a:off x="36286" y="3243590"/>
              <a:ext cx="123444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Ref : SSUK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44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Penanggungan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Risiko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(Kontrak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Prasarana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Generator Set Dinas Kesehatan,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Pengendalian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Penduduk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Keluarga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Berencana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ID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863517-33FA-5ACC-9F5E-CB7DD7AA9B83}"/>
              </a:ext>
            </a:extLst>
          </p:cNvPr>
          <p:cNvGrpSpPr/>
          <p:nvPr/>
        </p:nvGrpSpPr>
        <p:grpSpPr>
          <a:xfrm>
            <a:off x="236670" y="5042790"/>
            <a:ext cx="11666670" cy="525330"/>
            <a:chOff x="220530" y="4754330"/>
            <a:chExt cx="11666670" cy="525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0944B2-C454-C976-BF32-165F75735F59}"/>
                </a:ext>
              </a:extLst>
            </p:cNvPr>
            <p:cNvSpPr txBox="1"/>
            <p:nvPr/>
          </p:nvSpPr>
          <p:spPr>
            <a:xfrm>
              <a:off x="758560" y="4876800"/>
              <a:ext cx="1112864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Mengajukan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penyesuaian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ketentuan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garansi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sebagaimana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dirincikan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Caterpillar Warranty.</a:t>
              </a:r>
              <a:endParaRPr lang="en-ID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Questions with solid fill">
              <a:extLst>
                <a:ext uri="{FF2B5EF4-FFF2-40B4-BE49-F238E27FC236}">
                  <a16:creationId xmlns:a16="http://schemas.microsoft.com/office/drawing/2014/main" id="{201585EF-60E9-E63D-094B-27290AFC9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20530" y="4754330"/>
              <a:ext cx="525330" cy="525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5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37A8AA-5B95-B5A8-5A1D-1DD3B975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9278679" cy="10668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0E5787-0C08-90C3-2851-43E224B8F44D}"/>
              </a:ext>
            </a:extLst>
          </p:cNvPr>
          <p:cNvSpPr txBox="1"/>
          <p:nvPr/>
        </p:nvSpPr>
        <p:spPr>
          <a:xfrm>
            <a:off x="3629" y="2231571"/>
            <a:ext cx="1234440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 : </a:t>
            </a:r>
            <a:r>
              <a:rPr lang="en-US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13 </a:t>
            </a:r>
            <a:r>
              <a:rPr lang="en-US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(Kontrak E-</a:t>
            </a:r>
            <a:r>
              <a:rPr lang="en-US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Katalog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Pengadaan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Genset Caterpillar DE220E0 - Dinas </a:t>
            </a:r>
            <a:r>
              <a:rPr lang="en-US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Pariwisata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Kebudayaan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Kabupaten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Ogan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Komering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Ulu Selatan)</a:t>
            </a:r>
            <a:endParaRPr lang="en-ID" sz="11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99974C-322C-7E31-1643-C9FF6B96B686}"/>
              </a:ext>
            </a:extLst>
          </p:cNvPr>
          <p:cNvGrpSpPr/>
          <p:nvPr/>
        </p:nvGrpSpPr>
        <p:grpSpPr>
          <a:xfrm>
            <a:off x="220530" y="2866817"/>
            <a:ext cx="11650530" cy="1400383"/>
            <a:chOff x="220530" y="2971800"/>
            <a:chExt cx="11650530" cy="14003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F56140-2761-5D01-5FE9-287941DD5DA6}"/>
                </a:ext>
              </a:extLst>
            </p:cNvPr>
            <p:cNvSpPr txBox="1"/>
            <p:nvPr/>
          </p:nvSpPr>
          <p:spPr>
            <a:xfrm>
              <a:off x="834760" y="2971800"/>
              <a:ext cx="11036300" cy="1400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Jangka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waktu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proses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pembayaran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atas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pembelian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barang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melalui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e-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katalog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diatur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Peraturan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LKPP No. 7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tahun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2015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tentang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Syarat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Ketentuan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Pembelian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Barang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Secara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Online,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Poin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ayat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g),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yaitu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</a:p>
            <a:p>
              <a:pPr lvl="0" algn="just"/>
              <a:endPara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/>
              <a:r>
                <a:rPr lang="en-US" sz="1700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“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PPK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atau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Pejabat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yang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ditetapkan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oleh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Pimpinan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Instansi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/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Institusi</a:t>
              </a:r>
              <a:r>
                <a:rPr lang="en-ID" sz="1700" i="1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melakukan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proses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pembayaran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atas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pembelian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Barang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1" i="1" u="sng" strike="noStrike" baseline="0" dirty="0" err="1">
                  <a:latin typeface="Arial Narrow" panose="020B0606020202030204" pitchFamily="34" charset="0"/>
                </a:rPr>
                <a:t>selambat-lambatnya</a:t>
              </a:r>
              <a:r>
                <a:rPr lang="en-ID" sz="1700" b="1" i="1" u="sng" dirty="0">
                  <a:latin typeface="Arial Narrow" panose="020B0606020202030204" pitchFamily="34" charset="0"/>
                </a:rPr>
                <a:t> </a:t>
              </a:r>
              <a:r>
                <a:rPr lang="en-ID" sz="1700" b="1" i="1" u="sng" strike="noStrike" baseline="0" dirty="0">
                  <a:latin typeface="Arial Narrow" panose="020B0606020202030204" pitchFamily="34" charset="0"/>
                </a:rPr>
                <a:t>15 (lima </a:t>
              </a:r>
              <a:r>
                <a:rPr lang="en-ID" sz="1700" b="1" i="1" u="sng" strike="noStrike" baseline="0" dirty="0" err="1">
                  <a:latin typeface="Arial Narrow" panose="020B0606020202030204" pitchFamily="34" charset="0"/>
                </a:rPr>
                <a:t>belas</a:t>
              </a:r>
              <a:r>
                <a:rPr lang="en-ID" sz="1700" b="1" i="1" u="sng" strike="noStrike" baseline="0" dirty="0">
                  <a:latin typeface="Arial Narrow" panose="020B0606020202030204" pitchFamily="34" charset="0"/>
                </a:rPr>
                <a:t>) </a:t>
              </a:r>
              <a:r>
                <a:rPr lang="en-ID" sz="1700" b="1" i="1" u="sng" strike="noStrike" baseline="0" dirty="0" err="1">
                  <a:latin typeface="Arial Narrow" panose="020B0606020202030204" pitchFamily="34" charset="0"/>
                </a:rPr>
                <a:t>hari</a:t>
              </a:r>
              <a:r>
                <a:rPr lang="en-ID" sz="1700" b="1" i="1" u="sng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1" i="1" u="sng" strike="noStrike" baseline="0" dirty="0" err="1">
                  <a:latin typeface="Arial Narrow" panose="020B0606020202030204" pitchFamily="34" charset="0"/>
                </a:rPr>
                <a:t>kerja</a:t>
              </a:r>
              <a:r>
                <a:rPr lang="en-ID" sz="1700" b="1" i="1" u="sng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setelah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PPK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menilai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bahwa</a:t>
              </a:r>
              <a:r>
                <a:rPr lang="en-ID" sz="1700" i="1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dokumen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pembayaran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lengkap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 dan </a:t>
              </a:r>
              <a:r>
                <a:rPr lang="en-ID" sz="1700" b="0" i="1" u="none" strike="noStrike" baseline="0" dirty="0" err="1">
                  <a:latin typeface="Arial Narrow" panose="020B0606020202030204" pitchFamily="34" charset="0"/>
                </a:rPr>
                <a:t>sah</a:t>
              </a:r>
              <a:r>
                <a:rPr lang="en-ID" sz="1700" b="0" i="1" u="none" strike="noStrike" baseline="0" dirty="0">
                  <a:latin typeface="Arial Narrow" panose="020B0606020202030204" pitchFamily="34" charset="0"/>
                </a:rPr>
                <a:t>.</a:t>
              </a:r>
              <a:r>
                <a:rPr lang="en-ID" sz="1700" b="0" i="0" u="none" strike="noStrike" baseline="0" dirty="0">
                  <a:latin typeface="Arial Narrow" panose="020B0606020202030204" pitchFamily="34" charset="0"/>
                </a:rPr>
                <a:t>”</a:t>
              </a:r>
              <a:endParaRPr lang="en-ID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9" descr="Lights On with solid fill">
              <a:extLst>
                <a:ext uri="{FF2B5EF4-FFF2-40B4-BE49-F238E27FC236}">
                  <a16:creationId xmlns:a16="http://schemas.microsoft.com/office/drawing/2014/main" id="{7B34ABD9-D936-EE5B-AFCC-7B0078D75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530" y="2971800"/>
              <a:ext cx="525330" cy="525330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6B0869BF-9D70-0124-CB95-8FBD1BF8C43A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PEMBAYARAN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84F5D4-267E-946A-8476-E1CC461D1DAA}"/>
              </a:ext>
            </a:extLst>
          </p:cNvPr>
          <p:cNvGrpSpPr/>
          <p:nvPr/>
        </p:nvGrpSpPr>
        <p:grpSpPr>
          <a:xfrm>
            <a:off x="216901" y="4722415"/>
            <a:ext cx="11746499" cy="615553"/>
            <a:chOff x="216901" y="4722415"/>
            <a:chExt cx="11746499" cy="6155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0944B2-C454-C976-BF32-165F75735F59}"/>
                </a:ext>
              </a:extLst>
            </p:cNvPr>
            <p:cNvSpPr txBox="1"/>
            <p:nvPr/>
          </p:nvSpPr>
          <p:spPr>
            <a:xfrm>
              <a:off x="834760" y="4722415"/>
              <a:ext cx="11128640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Mengajukan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revisi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menjadi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15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hari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kerja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atau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kurang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dari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15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hari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kerja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setelah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PPK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menerima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dokumen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pembayaran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lengkap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benar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dari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Trakindo.</a:t>
              </a:r>
              <a:endParaRPr lang="en-ID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Questions with solid fill">
              <a:extLst>
                <a:ext uri="{FF2B5EF4-FFF2-40B4-BE49-F238E27FC236}">
                  <a16:creationId xmlns:a16="http://schemas.microsoft.com/office/drawing/2014/main" id="{D46C5A7C-1D19-D2D3-08F7-F58CBCD7C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16901" y="4752137"/>
              <a:ext cx="525330" cy="525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2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199974C-322C-7E31-1643-C9FF6B96B686}"/>
              </a:ext>
            </a:extLst>
          </p:cNvPr>
          <p:cNvGrpSpPr/>
          <p:nvPr/>
        </p:nvGrpSpPr>
        <p:grpSpPr>
          <a:xfrm>
            <a:off x="220530" y="3685722"/>
            <a:ext cx="11650530" cy="615553"/>
            <a:chOff x="220530" y="2971800"/>
            <a:chExt cx="11650530" cy="6155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F56140-2761-5D01-5FE9-287941DD5DA6}"/>
                </a:ext>
              </a:extLst>
            </p:cNvPr>
            <p:cNvSpPr txBox="1"/>
            <p:nvPr/>
          </p:nvSpPr>
          <p:spPr>
            <a:xfrm>
              <a:off x="834760" y="2971800"/>
              <a:ext cx="11036300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Ketentuan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denda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keterlambatan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pembayaran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merupakan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arahan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langsung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dari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manajemen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Trakindo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ditambahkan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setiap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Perjanjian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antara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Trakindo dan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Pelanggan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lang="en-ID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9" descr="Lights On with solid fill">
              <a:extLst>
                <a:ext uri="{FF2B5EF4-FFF2-40B4-BE49-F238E27FC236}">
                  <a16:creationId xmlns:a16="http://schemas.microsoft.com/office/drawing/2014/main" id="{7B34ABD9-D936-EE5B-AFCC-7B0078D75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0530" y="2971800"/>
              <a:ext cx="525330" cy="525330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6B0869BF-9D70-0124-CB95-8FBD1BF8C43A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DENDA KETERLAMBATAN PEMBAYARAN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E877BD-D5AA-BC75-1897-F17A770AB939}"/>
              </a:ext>
            </a:extLst>
          </p:cNvPr>
          <p:cNvGrpSpPr/>
          <p:nvPr/>
        </p:nvGrpSpPr>
        <p:grpSpPr>
          <a:xfrm>
            <a:off x="0" y="1088191"/>
            <a:ext cx="12344400" cy="2036009"/>
            <a:chOff x="0" y="935791"/>
            <a:chExt cx="12344400" cy="203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0E5787-0C08-90C3-2851-43E224B8F44D}"/>
                </a:ext>
              </a:extLst>
            </p:cNvPr>
            <p:cNvSpPr txBox="1"/>
            <p:nvPr/>
          </p:nvSpPr>
          <p:spPr>
            <a:xfrm>
              <a:off x="0" y="2710190"/>
              <a:ext cx="123444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Ref :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10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Peristiwa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Kompensasi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(Kontrak E-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Katalog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Genset Caterpillar DE220E0 - Dinas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Pariwisata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Kebudayaan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Kabupaten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Ogan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Komering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Ulu Selatan)</a:t>
              </a:r>
              <a:endParaRPr lang="en-ID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29E697-4621-CAC2-588A-ACED8610A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3600" y="935791"/>
              <a:ext cx="7315200" cy="175227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9C38D5-6BB2-0B9C-F418-45E434B38271}"/>
              </a:ext>
            </a:extLst>
          </p:cNvPr>
          <p:cNvGrpSpPr/>
          <p:nvPr/>
        </p:nvGrpSpPr>
        <p:grpSpPr>
          <a:xfrm>
            <a:off x="228600" y="4503870"/>
            <a:ext cx="11734800" cy="525330"/>
            <a:chOff x="228600" y="4273085"/>
            <a:chExt cx="11734800" cy="525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0944B2-C454-C976-BF32-165F75735F59}"/>
                </a:ext>
              </a:extLst>
            </p:cNvPr>
            <p:cNvSpPr txBox="1"/>
            <p:nvPr/>
          </p:nvSpPr>
          <p:spPr>
            <a:xfrm>
              <a:off x="834760" y="4370457"/>
              <a:ext cx="1112864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Mengajukan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penambahan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ketentuan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denda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keterlambatan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pembayaran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pada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10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Peristiwa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Kompensasi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(Kontrak E-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Katalog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).</a:t>
              </a:r>
              <a:endParaRPr lang="en-ID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Questions with solid fill">
              <a:extLst>
                <a:ext uri="{FF2B5EF4-FFF2-40B4-BE49-F238E27FC236}">
                  <a16:creationId xmlns:a16="http://schemas.microsoft.com/office/drawing/2014/main" id="{7E5BFA9D-3E78-8CF0-51F9-96A2A9483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28600" y="4273085"/>
              <a:ext cx="525330" cy="525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2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1B16B5-09FD-BF6F-0549-6E252C66A3CC}"/>
              </a:ext>
            </a:extLst>
          </p:cNvPr>
          <p:cNvSpPr txBox="1">
            <a:spLocks/>
          </p:cNvSpPr>
          <p:nvPr/>
        </p:nvSpPr>
        <p:spPr>
          <a:xfrm>
            <a:off x="220530" y="41144"/>
            <a:ext cx="11742869" cy="65365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JAMINAN PELAKSANAAN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967E7-B623-1ED9-8806-22BC93CC5993}"/>
              </a:ext>
            </a:extLst>
          </p:cNvPr>
          <p:cNvGrpSpPr/>
          <p:nvPr/>
        </p:nvGrpSpPr>
        <p:grpSpPr>
          <a:xfrm>
            <a:off x="343891" y="2800533"/>
            <a:ext cx="11627579" cy="1138773"/>
            <a:chOff x="317896" y="4044796"/>
            <a:chExt cx="11627579" cy="11387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D75167-4906-F735-8F82-FF0CA94F8C79}"/>
                </a:ext>
              </a:extLst>
            </p:cNvPr>
            <p:cNvSpPr txBox="1"/>
            <p:nvPr/>
          </p:nvSpPr>
          <p:spPr>
            <a:xfrm>
              <a:off x="808765" y="4044796"/>
              <a:ext cx="11136710" cy="1138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Jaminan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Pelaksanaan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dipersyaratkan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barang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jasa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Pemerintah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</a:p>
            <a:p>
              <a:pPr lvl="0" algn="just"/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Peraturan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Presiden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No. 12 </a:t>
              </a:r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tahun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2021 </a:t>
              </a:r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33 </a:t>
              </a:r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ayat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(1):</a:t>
              </a:r>
            </a:p>
            <a:p>
              <a:pPr algn="l"/>
              <a:r>
                <a:rPr lang="fi-FI" sz="1650" i="0" u="none" strike="noStrike" baseline="0" dirty="0">
                  <a:latin typeface="Arial Narrow" panose="020B0606020202030204" pitchFamily="34" charset="0"/>
                </a:rPr>
                <a:t>”</a:t>
              </a:r>
              <a:r>
                <a:rPr lang="fi-FI" sz="1650" i="1" u="none" strike="noStrike" baseline="0" dirty="0">
                  <a:latin typeface="Arial Narrow" panose="020B0606020202030204" pitchFamily="34" charset="0"/>
                </a:rPr>
                <a:t>Jaminan Pelaksanaan </a:t>
              </a:r>
              <a:r>
                <a:rPr lang="en-ID" sz="1650" i="1" u="none" strike="noStrike" baseline="0" dirty="0" err="1">
                  <a:latin typeface="Arial Narrow" panose="020B0606020202030204" pitchFamily="34" charset="0"/>
                </a:rPr>
                <a:t>diberlakukan</a:t>
              </a:r>
              <a:r>
                <a:rPr lang="en-ID" sz="165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650" i="1" u="none" strike="noStrike" baseline="0" dirty="0" err="1">
                  <a:latin typeface="Arial Narrow" panose="020B0606020202030204" pitchFamily="34" charset="0"/>
                </a:rPr>
                <a:t>untuk</a:t>
              </a:r>
              <a:r>
                <a:rPr lang="en-ID" sz="1650" i="1" u="none" strike="noStrike" baseline="0" dirty="0">
                  <a:latin typeface="Arial Narrow" panose="020B0606020202030204" pitchFamily="34" charset="0"/>
                </a:rPr>
                <a:t> Kontrak </a:t>
              </a:r>
              <a:r>
                <a:rPr lang="sv-SE" sz="1650" i="1" u="none" strike="noStrike" baseline="0" dirty="0">
                  <a:latin typeface="Arial Narrow" panose="020B0606020202030204" pitchFamily="34" charset="0"/>
                </a:rPr>
                <a:t>Pengadaan Barang/Pekerjaan Konstruksi/Jasa </a:t>
              </a:r>
              <a:r>
                <a:rPr lang="en-ID" sz="1650" i="1" u="none" strike="noStrike" baseline="0" dirty="0" err="1">
                  <a:latin typeface="Arial Narrow" panose="020B0606020202030204" pitchFamily="34" charset="0"/>
                </a:rPr>
                <a:t>Lainnya</a:t>
              </a:r>
              <a:r>
                <a:rPr lang="en-ID" sz="1650" i="1" dirty="0">
                  <a:latin typeface="Arial Narrow" panose="020B0606020202030204" pitchFamily="34" charset="0"/>
                </a:rPr>
                <a:t> </a:t>
              </a:r>
              <a:r>
                <a:rPr lang="en-ID" sz="1650" i="1" u="none" strike="noStrike" baseline="0" dirty="0" err="1">
                  <a:latin typeface="Arial Narrow" panose="020B0606020202030204" pitchFamily="34" charset="0"/>
                </a:rPr>
                <a:t>dengan</a:t>
              </a:r>
              <a:r>
                <a:rPr lang="en-ID" sz="1650" i="1" u="none" strike="noStrike" baseline="0" dirty="0">
                  <a:latin typeface="Arial Narrow" panose="020B0606020202030204" pitchFamily="34" charset="0"/>
                </a:rPr>
                <a:t> </a:t>
              </a:r>
              <a:r>
                <a:rPr lang="en-ID" sz="1650" i="1" u="none" strike="noStrike" baseline="0" dirty="0" err="1">
                  <a:latin typeface="Arial Narrow" panose="020B0606020202030204" pitchFamily="34" charset="0"/>
                </a:rPr>
                <a:t>nilai</a:t>
              </a:r>
              <a:r>
                <a:rPr lang="en-ID" sz="1650" i="1" u="none" strike="noStrike" baseline="0" dirty="0">
                  <a:latin typeface="Arial Narrow" panose="020B0606020202030204" pitchFamily="34" charset="0"/>
                </a:rPr>
                <a:t> paling </a:t>
              </a:r>
              <a:r>
                <a:rPr lang="en-ID" sz="1650" i="1" u="none" strike="noStrike" baseline="0" dirty="0" err="1">
                  <a:latin typeface="Arial Narrow" panose="020B0606020202030204" pitchFamily="34" charset="0"/>
                </a:rPr>
                <a:t>sedikit</a:t>
              </a:r>
              <a:r>
                <a:rPr lang="en-ID" sz="1650" i="1" u="none" strike="noStrike" baseline="0" dirty="0">
                  <a:latin typeface="Arial Narrow" panose="020B0606020202030204" pitchFamily="34" charset="0"/>
                </a:rPr>
                <a:t> di </a:t>
              </a:r>
              <a:r>
                <a:rPr lang="en-ID" sz="1650" i="1" u="none" strike="noStrike" baseline="0" dirty="0" err="1">
                  <a:latin typeface="Arial Narrow" panose="020B0606020202030204" pitchFamily="34" charset="0"/>
                </a:rPr>
                <a:t>atas</a:t>
              </a:r>
              <a:r>
                <a:rPr lang="en-ID" sz="1650" i="1" dirty="0">
                  <a:latin typeface="Arial Narrow" panose="020B0606020202030204" pitchFamily="34" charset="0"/>
                </a:rPr>
                <a:t> </a:t>
              </a:r>
              <a:r>
                <a:rPr lang="fi-FI" sz="1650" i="1" u="none" strike="noStrike" baseline="0" dirty="0">
                  <a:latin typeface="Arial Narrow" panose="020B0606020202030204" pitchFamily="34" charset="0"/>
                </a:rPr>
                <a:t>Rp200.000.000,00 (dua ratus juta Rupiah).”</a:t>
              </a:r>
              <a:endParaRPr lang="en-ID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Lights On with solid fill">
              <a:extLst>
                <a:ext uri="{FF2B5EF4-FFF2-40B4-BE49-F238E27FC236}">
                  <a16:creationId xmlns:a16="http://schemas.microsoft.com/office/drawing/2014/main" id="{C82E5926-1B9F-8B49-9369-E1F73E0F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7896" y="4191000"/>
              <a:ext cx="427964" cy="42796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C01A64-4E91-2238-487A-B1956A799F33}"/>
              </a:ext>
            </a:extLst>
          </p:cNvPr>
          <p:cNvGrpSpPr/>
          <p:nvPr/>
        </p:nvGrpSpPr>
        <p:grpSpPr>
          <a:xfrm>
            <a:off x="320940" y="5079076"/>
            <a:ext cx="11642460" cy="830997"/>
            <a:chOff x="320940" y="4929795"/>
            <a:chExt cx="11642460" cy="830997"/>
          </a:xfrm>
        </p:grpSpPr>
        <p:pic>
          <p:nvPicPr>
            <p:cNvPr id="18" name="Graphic 17" descr="Questions with solid fill">
              <a:extLst>
                <a:ext uri="{FF2B5EF4-FFF2-40B4-BE49-F238E27FC236}">
                  <a16:creationId xmlns:a16="http://schemas.microsoft.com/office/drawing/2014/main" id="{A7A8C07A-DD83-5572-9B48-B0D659351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20940" y="5105400"/>
              <a:ext cx="517260" cy="5172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7C70D2-243D-7955-1A51-8794C1AB9836}"/>
                </a:ext>
              </a:extLst>
            </p:cNvPr>
            <p:cNvSpPr txBox="1"/>
            <p:nvPr/>
          </p:nvSpPr>
          <p:spPr>
            <a:xfrm>
              <a:off x="834760" y="4929795"/>
              <a:ext cx="111286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Klarifikasi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meminta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revisi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kepada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PPK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apabila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terdapat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kebijakan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berbeda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diatur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Peraturan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LKPP dan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Peraturan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Presiden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serta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apabila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ada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perbedaan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masa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berlaku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Jaminan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Pelaksanaan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Dokumen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Pemilihan</a:t>
              </a:r>
              <a:r>
                <a:rPr lang="en-US" sz="16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J</a:t>
              </a:r>
              <a:r>
                <a:rPr lang="id-ID" sz="1600" dirty="0">
                  <a:latin typeface="Arial Narrow" panose="020B0606020202030204" pitchFamily="34" charset="0"/>
                </a:rPr>
                <a:t>ika Customer melakukan pencairan Jaminan Pelaksanaan</a:t>
              </a:r>
              <a:r>
                <a:rPr lang="en-US" sz="1600" dirty="0">
                  <a:latin typeface="Arial Narrow" panose="020B0606020202030204" pitchFamily="34" charset="0"/>
                </a:rPr>
                <a:t>,</a:t>
              </a:r>
              <a:r>
                <a:rPr lang="id-ID" sz="1600" dirty="0">
                  <a:latin typeface="Arial Narrow" panose="020B0606020202030204" pitchFamily="34" charset="0"/>
                </a:rPr>
                <a:t> maka PTTU tidak dikenakan denda lain/tambahan. </a:t>
              </a:r>
              <a:endParaRPr lang="en-US" sz="16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4F35B0-797A-48AB-5608-8222AFC66A73}"/>
              </a:ext>
            </a:extLst>
          </p:cNvPr>
          <p:cNvGrpSpPr/>
          <p:nvPr/>
        </p:nvGrpSpPr>
        <p:grpSpPr>
          <a:xfrm>
            <a:off x="332381" y="3880640"/>
            <a:ext cx="11573726" cy="1107996"/>
            <a:chOff x="343891" y="2387418"/>
            <a:chExt cx="11573726" cy="110799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1E50BF-59BD-B5CD-8202-A9F940FD928D}"/>
                </a:ext>
              </a:extLst>
            </p:cNvPr>
            <p:cNvSpPr txBox="1"/>
            <p:nvPr/>
          </p:nvSpPr>
          <p:spPr>
            <a:xfrm>
              <a:off x="780907" y="2387418"/>
              <a:ext cx="1113671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barang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melalui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e-</a:t>
              </a:r>
              <a:r>
                <a:rPr lang="en-US" sz="165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katalog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tidak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dipersyaratkan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membuat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Jaminan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Pelaksanaan</a:t>
              </a:r>
              <a:r>
                <a:rPr lang="en-US" sz="165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</a:p>
            <a:p>
              <a:pPr lvl="0" algn="just"/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Peraturan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Presiden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No. 12 </a:t>
              </a:r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tahun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2021 </a:t>
              </a:r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33 </a:t>
              </a:r>
              <a:r>
                <a:rPr lang="en-US" sz="165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ayat</a:t>
              </a:r>
              <a:r>
                <a:rPr lang="en-US" sz="165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(2):</a:t>
              </a:r>
            </a:p>
            <a:p>
              <a:pPr lvl="0" algn="just"/>
              <a:r>
                <a:rPr lang="en-US" sz="1650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“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Jaminan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Pelaksanaan</a:t>
              </a:r>
              <a:r>
                <a:rPr lang="en-US" sz="165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tidak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diperlukan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hal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(a</a:t>
              </a:r>
              <a:r>
                <a:rPr lang="en-US" sz="165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Jasa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Lainnya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aset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Penyedia</a:t>
              </a:r>
              <a:r>
                <a:rPr lang="en-US" sz="165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dikuasai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oleh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pengguna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;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atau</a:t>
              </a:r>
              <a:r>
                <a:rPr lang="en-US" sz="165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n-US" sz="165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Barang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/Jasa </a:t>
              </a:r>
              <a:r>
                <a:rPr lang="en-US" sz="1650" i="1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melalui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65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en-US" sz="1650" i="1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-purchasing</a:t>
              </a:r>
              <a:r>
                <a:rPr lang="en-US" sz="165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lang="en-US" sz="1650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”</a:t>
              </a:r>
              <a:endParaRPr lang="en-ID" sz="16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4" name="Graphic 3" descr="Lights On with solid fill">
              <a:extLst>
                <a:ext uri="{FF2B5EF4-FFF2-40B4-BE49-F238E27FC236}">
                  <a16:creationId xmlns:a16="http://schemas.microsoft.com/office/drawing/2014/main" id="{2DA8CF35-20FC-9602-EC57-90993695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3891" y="2575278"/>
              <a:ext cx="427964" cy="4279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430DA1-9785-60AA-6930-35ECED55DEFD}"/>
              </a:ext>
            </a:extLst>
          </p:cNvPr>
          <p:cNvGrpSpPr/>
          <p:nvPr/>
        </p:nvGrpSpPr>
        <p:grpSpPr>
          <a:xfrm>
            <a:off x="0" y="825250"/>
            <a:ext cx="12344400" cy="1992972"/>
            <a:chOff x="0" y="859438"/>
            <a:chExt cx="12344400" cy="19929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F03FC8-E7FE-7ED1-248F-16392BC84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2308"/>
            <a:stretch/>
          </p:blipFill>
          <p:spPr>
            <a:xfrm>
              <a:off x="2819400" y="859438"/>
              <a:ext cx="6629400" cy="172940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646EFE-4C36-0C9E-3EDE-42F3359E1431}"/>
                </a:ext>
              </a:extLst>
            </p:cNvPr>
            <p:cNvSpPr txBox="1"/>
            <p:nvPr/>
          </p:nvSpPr>
          <p:spPr>
            <a:xfrm>
              <a:off x="0" y="2590800"/>
              <a:ext cx="123444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Ref : SPBJ (Kontrak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Genset – RSUD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Tidar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Kota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Magelang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ID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1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713" y="5937099"/>
            <a:ext cx="7819391" cy="2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2022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©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All</a:t>
            </a:r>
            <a:r>
              <a:rPr sz="900" spc="-8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rights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reserved.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contentofthis</a:t>
            </a:r>
            <a:r>
              <a:rPr sz="900" spc="7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presentation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may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not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be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used,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duplicated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or</a:t>
            </a:r>
            <a:r>
              <a:rPr sz="900" spc="-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transmitted</a:t>
            </a:r>
            <a:r>
              <a:rPr sz="900" spc="9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in</a:t>
            </a:r>
            <a:r>
              <a:rPr sz="900" spc="1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any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form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without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written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consent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from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1217980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0EED7FC-2158-30C1-5091-ADA34F358A80}"/>
              </a:ext>
            </a:extLst>
          </p:cNvPr>
          <p:cNvSpPr txBox="1">
            <a:spLocks/>
          </p:cNvSpPr>
          <p:nvPr/>
        </p:nvSpPr>
        <p:spPr>
          <a:xfrm>
            <a:off x="2149259" y="2438227"/>
            <a:ext cx="7881292" cy="1981544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>
              <a:defRPr sz="4400" b="1" i="0">
                <a:solidFill>
                  <a:schemeClr val="tx1"/>
                </a:solidFill>
                <a:latin typeface="Liberation Sans Narrow"/>
                <a:ea typeface="+mj-ea"/>
                <a:cs typeface="Liberation Sans Narrow"/>
              </a:defRPr>
            </a:lvl1pPr>
          </a:lstStyle>
          <a:p>
            <a:pPr algn="ctr" defTabSz="685783">
              <a:defRPr/>
            </a:pPr>
            <a:r>
              <a:rPr lang="en-US" altLang="en-US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LESSON LEARNED </a:t>
            </a:r>
          </a:p>
          <a:p>
            <a:pPr algn="ctr" defTabSz="685783">
              <a:defRPr/>
            </a:pPr>
            <a:r>
              <a:rPr lang="en-US" altLang="en-US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FROM </a:t>
            </a:r>
          </a:p>
          <a:p>
            <a:pPr algn="ctr" defTabSz="685783">
              <a:defRPr/>
            </a:pPr>
            <a:r>
              <a:rPr lang="en-US" altLang="en-US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PREVIOUS LKPP CONTRACT</a:t>
            </a:r>
          </a:p>
        </p:txBody>
      </p:sp>
    </p:spTree>
    <p:extLst>
      <p:ext uri="{BB962C8B-B14F-4D97-AF65-F5344CB8AC3E}">
        <p14:creationId xmlns:p14="http://schemas.microsoft.com/office/powerpoint/2010/main" val="565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84A88A5-CE90-2288-D08D-9E7A7A1F23DE}"/>
              </a:ext>
            </a:extLst>
          </p:cNvPr>
          <p:cNvGrpSpPr/>
          <p:nvPr/>
        </p:nvGrpSpPr>
        <p:grpSpPr>
          <a:xfrm>
            <a:off x="288079" y="1754356"/>
            <a:ext cx="11418332" cy="415171"/>
            <a:chOff x="303768" y="1840468"/>
            <a:chExt cx="11418332" cy="4151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F56140-2761-5D01-5FE9-287941DD5DA6}"/>
                </a:ext>
              </a:extLst>
            </p:cNvPr>
            <p:cNvSpPr txBox="1"/>
            <p:nvPr/>
          </p:nvSpPr>
          <p:spPr>
            <a:xfrm>
              <a:off x="685800" y="1840468"/>
              <a:ext cx="110363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Tanggal</a:t>
              </a:r>
              <a:r>
                <a: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Penyerahan</a:t>
              </a:r>
              <a:r>
                <a: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: 16 </a:t>
              </a:r>
              <a:r>
                <a:rPr lang="en-US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Desember</a:t>
              </a:r>
              <a:r>
                <a: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2021</a:t>
              </a:r>
              <a:endParaRPr lang="en-ID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15" descr="Handshake outline">
              <a:extLst>
                <a:ext uri="{FF2B5EF4-FFF2-40B4-BE49-F238E27FC236}">
                  <a16:creationId xmlns:a16="http://schemas.microsoft.com/office/drawing/2014/main" id="{70417B60-070C-CD07-630D-9BC78B832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3768" y="1886307"/>
              <a:ext cx="369332" cy="36933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141AF6-9A15-5592-8779-E8C877F3761D}"/>
              </a:ext>
            </a:extLst>
          </p:cNvPr>
          <p:cNvGrpSpPr/>
          <p:nvPr/>
        </p:nvGrpSpPr>
        <p:grpSpPr>
          <a:xfrm>
            <a:off x="288079" y="992356"/>
            <a:ext cx="11434021" cy="389322"/>
            <a:chOff x="288079" y="1381533"/>
            <a:chExt cx="11434021" cy="38932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62954C6-AFAC-C681-0B87-1165F52FA023}"/>
                </a:ext>
              </a:extLst>
            </p:cNvPr>
            <p:cNvSpPr txBox="1"/>
            <p:nvPr/>
          </p:nvSpPr>
          <p:spPr>
            <a:xfrm>
              <a:off x="685800" y="1381533"/>
              <a:ext cx="110363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Jenis</a:t>
              </a:r>
              <a:r>
                <a: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Transaksi</a:t>
              </a:r>
              <a:r>
                <a: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: </a:t>
              </a:r>
              <a:r>
                <a:rPr lang="en-US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unit Generator Set – Dinas PSDKP Kupang (Non E-</a:t>
              </a:r>
              <a:r>
                <a:rPr lang="en-US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Katalog</a:t>
              </a:r>
              <a:r>
                <a: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endParaRPr lang="en-ID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18" descr="Treasure chest outline">
              <a:extLst>
                <a:ext uri="{FF2B5EF4-FFF2-40B4-BE49-F238E27FC236}">
                  <a16:creationId xmlns:a16="http://schemas.microsoft.com/office/drawing/2014/main" id="{FD5BE7C8-6BAA-C874-0FB5-5B075B628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8079" y="1401523"/>
              <a:ext cx="369332" cy="36933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3C7C1B-6321-B64F-2660-86D2CD5A4337}"/>
              </a:ext>
            </a:extLst>
          </p:cNvPr>
          <p:cNvGrpSpPr/>
          <p:nvPr/>
        </p:nvGrpSpPr>
        <p:grpSpPr>
          <a:xfrm>
            <a:off x="288079" y="2211556"/>
            <a:ext cx="11675321" cy="3139321"/>
            <a:chOff x="288079" y="2270879"/>
            <a:chExt cx="11675321" cy="313932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12811A-468E-F788-6938-A6F65184762F}"/>
                </a:ext>
              </a:extLst>
            </p:cNvPr>
            <p:cNvGrpSpPr/>
            <p:nvPr/>
          </p:nvGrpSpPr>
          <p:grpSpPr>
            <a:xfrm>
              <a:off x="698500" y="2270879"/>
              <a:ext cx="11264900" cy="3139321"/>
              <a:chOff x="698500" y="2221468"/>
              <a:chExt cx="11264900" cy="313932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09E5FD-7567-6A3D-33E9-CF4AE3259280}"/>
                  </a:ext>
                </a:extLst>
              </p:cNvPr>
              <p:cNvSpPr txBox="1"/>
              <p:nvPr/>
            </p:nvSpPr>
            <p:spPr>
              <a:xfrm>
                <a:off x="698500" y="2221468"/>
                <a:ext cx="111286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i="1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Issue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ID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145C3D-1BAB-FDC8-99B0-BD38C5AFF604}"/>
                  </a:ext>
                </a:extLst>
              </p:cNvPr>
              <p:cNvSpPr txBox="1"/>
              <p:nvPr/>
            </p:nvSpPr>
            <p:spPr>
              <a:xfrm>
                <a:off x="3048000" y="2221468"/>
                <a:ext cx="8915400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buFont typeface="+mj-lt"/>
                  <a:buAutoNum type="arabicPeriod"/>
                </a:pP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endala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operasional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dalam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proses pengiriman unit genset via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udara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dari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pabrik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Caterpillar yang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berada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 United Kingdom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menuju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Indonesia,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sehingga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menyebabkan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pengiriman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barang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mengalami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keterlambatan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dari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jadwal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yang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telah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disepakati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Dalam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hal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ini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Trakindo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meminta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perpanjangan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jangka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waktu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serah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terima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barang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menjadi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31 </a:t>
                </a:r>
                <a:r>
                  <a:rPr lang="en-US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Desember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2021.</a:t>
                </a:r>
                <a:r>
                  <a:rPr lang="en-US" b="1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Pelanggan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menyetujuinya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dan Trakindo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dikenakan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denda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keterlambatan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serta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harus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memperpanjang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masa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berlaku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Jaminan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Pelaksanaan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0" indent="-342900" algn="just">
                  <a:buFont typeface="+mj-lt"/>
                  <a:buAutoNum type="arabicPeriod"/>
                </a:pPr>
                <a:endPara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buFont typeface="+mj-lt"/>
                  <a:buAutoNum type="arabicPeriod"/>
                </a:pP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Batas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akhir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penyerapan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anggaran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Dinas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selambat-lambatnya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tanggal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20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Desember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2021. Agar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transaksi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ini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dapat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dibayarkan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anggaran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yang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telah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ditetapkan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tahun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terkait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maka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Dinas </a:t>
                </a:r>
                <a:r>
                  <a:rPr lang="en-US" b="1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akan</a:t>
                </a:r>
                <a:r>
                  <a:rPr lang="en-US" b="1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melakukan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pembayaran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muka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pembayaran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100%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sebelum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menerima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barang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syarat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Trakindo </a:t>
                </a:r>
                <a:r>
                  <a:rPr lang="en-US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menyerahkan</a:t>
                </a:r>
                <a:r>
                  <a:rPr lang="en-US" b="1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Jaminan</a:t>
                </a:r>
                <a:r>
                  <a:rPr lang="en-US" b="1" u="sng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Akhir </a:t>
                </a:r>
                <a:r>
                  <a:rPr lang="en-US" b="1" u="sng" dirty="0" err="1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Tahun</a:t>
                </a:r>
                <a:r>
                  <a:rPr lang="en-US" dirty="0"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7" name="Graphic 26" descr="Angry face outline with solid fill">
              <a:extLst>
                <a:ext uri="{FF2B5EF4-FFF2-40B4-BE49-F238E27FC236}">
                  <a16:creationId xmlns:a16="http://schemas.microsoft.com/office/drawing/2014/main" id="{3B2B20E5-DF69-4F26-C24E-55E7BD869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8079" y="2270879"/>
              <a:ext cx="369332" cy="36933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689660-B7CA-AE80-188D-624EDD387690}"/>
              </a:ext>
            </a:extLst>
          </p:cNvPr>
          <p:cNvGrpSpPr/>
          <p:nvPr/>
        </p:nvGrpSpPr>
        <p:grpSpPr>
          <a:xfrm>
            <a:off x="304800" y="1373356"/>
            <a:ext cx="11437897" cy="369332"/>
            <a:chOff x="304800" y="1891778"/>
            <a:chExt cx="11437897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3E3772-0885-5133-1A59-EEC9417C13FE}"/>
                </a:ext>
              </a:extLst>
            </p:cNvPr>
            <p:cNvSpPr txBox="1"/>
            <p:nvPr/>
          </p:nvSpPr>
          <p:spPr>
            <a:xfrm>
              <a:off x="718065" y="1891778"/>
              <a:ext cx="110246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Nilai </a:t>
              </a:r>
              <a:r>
                <a:rPr lang="en-US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Transaksi</a:t>
              </a:r>
              <a:r>
                <a:rPr lang="en-US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: Rp1.552.826.000,-</a:t>
              </a:r>
              <a:endParaRPr lang="en-ID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3" name="Graphic 32" descr="Dollar with solid fill">
              <a:extLst>
                <a:ext uri="{FF2B5EF4-FFF2-40B4-BE49-F238E27FC236}">
                  <a16:creationId xmlns:a16="http://schemas.microsoft.com/office/drawing/2014/main" id="{C8C5312D-93D5-16D2-0DCA-1F9F91FB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4800" y="1924044"/>
              <a:ext cx="304800" cy="304800"/>
            </a:xfrm>
            <a:prstGeom prst="rect">
              <a:avLst/>
            </a:prstGeom>
          </p:spPr>
        </p:pic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ACBD6528-FEF9-261B-74E1-B8AFAE179CB3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LESSON LEARNED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57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F56140-2761-5D01-5FE9-287941DD5DA6}"/>
              </a:ext>
            </a:extLst>
          </p:cNvPr>
          <p:cNvSpPr txBox="1"/>
          <p:nvPr/>
        </p:nvSpPr>
        <p:spPr>
          <a:xfrm>
            <a:off x="288079" y="971225"/>
            <a:ext cx="110363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DENDA KETERLAMBATAN</a:t>
            </a:r>
            <a:endParaRPr lang="en-ID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546EA-7E8F-F05B-C81E-7A05197E888E}"/>
              </a:ext>
            </a:extLst>
          </p:cNvPr>
          <p:cNvSpPr txBox="1"/>
          <p:nvPr/>
        </p:nvSpPr>
        <p:spPr>
          <a:xfrm>
            <a:off x="243970" y="3239869"/>
            <a:ext cx="1175152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 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No. 12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2021, </a:t>
            </a:r>
            <a:r>
              <a:rPr lang="en-US" b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oin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34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Perubahan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78 PP No.16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2018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Pengadaan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Barang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/Jasa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endParaRPr lang="en-US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Penyedia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terlambat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menyelesaikan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Kontrak.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Penyedia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dikenakan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sanksi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adminstratif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endParaRPr lang="en-ID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10A73CA-484E-5CD2-010C-621F3C0B0304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LESSON LEARNED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5FD650-76B3-BF64-F582-8E0AFC984E7E}"/>
              </a:ext>
            </a:extLst>
          </p:cNvPr>
          <p:cNvSpPr txBox="1"/>
          <p:nvPr/>
        </p:nvSpPr>
        <p:spPr>
          <a:xfrm>
            <a:off x="288079" y="4209871"/>
            <a:ext cx="1175152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LKPP No. 21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2021,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7.20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Denda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Ganti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Rugi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poin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(c)</a:t>
            </a:r>
          </a:p>
          <a:p>
            <a:pPr algn="just"/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Denda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keterlambatan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keterlambatan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penyelesaian</a:t>
            </a:r>
            <a:r>
              <a:rPr lang="en-US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Besarnya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denda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keterlambatan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1‰ (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permil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per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harga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bagian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Kontrak yang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tercantum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Kontrak;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endParaRPr lang="en-US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1‰ (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permil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per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harga</a:t>
            </a:r>
            <a:r>
              <a:rPr lang="en-U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Kontrak”</a:t>
            </a:r>
            <a:endParaRPr lang="en-ID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8C7685-D787-8A13-5A20-D1F711E13C8F}"/>
              </a:ext>
            </a:extLst>
          </p:cNvPr>
          <p:cNvGrpSpPr/>
          <p:nvPr/>
        </p:nvGrpSpPr>
        <p:grpSpPr>
          <a:xfrm>
            <a:off x="25544" y="1447800"/>
            <a:ext cx="12188371" cy="1322486"/>
            <a:chOff x="25544" y="1447800"/>
            <a:chExt cx="12188371" cy="13224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F7DDB9-4F92-85AF-A87B-3D015C89E412}"/>
                </a:ext>
              </a:extLst>
            </p:cNvPr>
            <p:cNvSpPr txBox="1"/>
            <p:nvPr/>
          </p:nvSpPr>
          <p:spPr>
            <a:xfrm>
              <a:off x="25544" y="2524065"/>
              <a:ext cx="1218837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Ref : SSKK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60.3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Sanksi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Finansial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–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Denda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Keterlambatan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(Kontrak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Mesin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Bantu/Genset KP.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Hiu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Macan 03 PSDKP Kupang)</a:t>
              </a:r>
              <a:endParaRPr lang="en-ID" sz="10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CA26B95-4759-A9A4-5DBC-E41DB757A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5175" y="1447800"/>
              <a:ext cx="5305425" cy="1095375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36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F56140-2761-5D01-5FE9-287941DD5DA6}"/>
              </a:ext>
            </a:extLst>
          </p:cNvPr>
          <p:cNvSpPr txBox="1"/>
          <p:nvPr/>
        </p:nvSpPr>
        <p:spPr>
          <a:xfrm>
            <a:off x="169396" y="914400"/>
            <a:ext cx="1179400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PEMBERIAN KESEMPATAN (PERPANJANGAN JANGKA WAKTU PENGADAAN BARANG DAN JAMINAN PELAKSANAAN)</a:t>
            </a:r>
            <a:endParaRPr lang="en-ID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814C3-8B94-D5F7-FD4C-A21683A3947E}"/>
              </a:ext>
            </a:extLst>
          </p:cNvPr>
          <p:cNvSpPr txBox="1"/>
          <p:nvPr/>
        </p:nvSpPr>
        <p:spPr>
          <a:xfrm>
            <a:off x="220530" y="2819400"/>
            <a:ext cx="11794005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LKPP No. 21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2021,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7.19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Kesempatan</a:t>
            </a:r>
            <a:endParaRPr lang="en-US" sz="1650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6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Penyedia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gagal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menyelesaikan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masa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kontrak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berakhir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Pejabat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Penandatangan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Kontrak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penilaian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kemajuan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kesempatan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Penyedia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menyelesaikan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 (lima puluh)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kalender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endParaRPr lang="en-US" sz="165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10A73CA-484E-5CD2-010C-621F3C0B0304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LESSON LEARNED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365CEA-729E-0A5E-BA5E-6B45B3B840E8}"/>
              </a:ext>
            </a:extLst>
          </p:cNvPr>
          <p:cNvGrpSpPr/>
          <p:nvPr/>
        </p:nvGrpSpPr>
        <p:grpSpPr>
          <a:xfrm>
            <a:off x="25544" y="1447800"/>
            <a:ext cx="12188371" cy="1254152"/>
            <a:chOff x="25544" y="1641448"/>
            <a:chExt cx="12188371" cy="1254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F7DDB9-4F92-85AF-A87B-3D015C89E412}"/>
                </a:ext>
              </a:extLst>
            </p:cNvPr>
            <p:cNvSpPr txBox="1"/>
            <p:nvPr/>
          </p:nvSpPr>
          <p:spPr>
            <a:xfrm>
              <a:off x="25544" y="2649379"/>
              <a:ext cx="1218837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Ref : SSKK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30.1 –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Pemberian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Kesempatan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(Kontrak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Mesin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Bantu/Genset KP.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Hiu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Macan 03 PSDKP Kupang)</a:t>
              </a:r>
              <a:endParaRPr lang="en-ID" sz="10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977464-69F7-CFAF-7EB8-423BE0CD1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0121" y="1641448"/>
              <a:ext cx="6351757" cy="9493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8066E8-DE98-0150-1E12-4BE9E39AC7A9}"/>
              </a:ext>
            </a:extLst>
          </p:cNvPr>
          <p:cNvSpPr txBox="1"/>
          <p:nvPr/>
        </p:nvSpPr>
        <p:spPr>
          <a:xfrm>
            <a:off x="169395" y="4075837"/>
            <a:ext cx="11845142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50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 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No. 12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2021, </a:t>
            </a:r>
            <a:r>
              <a:rPr lang="en-US" sz="1650" b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Perubahan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33 PP No.16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2018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Pengadaan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Barang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/Jasa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endParaRPr lang="en-US" sz="1650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berlaku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serah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terima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Pengadaan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Barang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/Jasa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Lainnya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serah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terima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pertama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konstruksi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endParaRPr lang="en-ID" sz="1650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FA71A-C834-EE43-3587-680A56A4A382}"/>
              </a:ext>
            </a:extLst>
          </p:cNvPr>
          <p:cNvSpPr txBox="1"/>
          <p:nvPr/>
        </p:nvSpPr>
        <p:spPr>
          <a:xfrm>
            <a:off x="169395" y="5013320"/>
            <a:ext cx="11845140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LKPP 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No. 21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2021,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7.19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Kesempatan</a:t>
            </a:r>
            <a:endParaRPr lang="en-US" sz="1650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6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PPK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fi-FI" sz="1650" b="0" i="1" u="none" strike="noStrike" baseline="0" dirty="0">
                <a:latin typeface="Arial Narrow" panose="020B0606020202030204" pitchFamily="34" charset="0"/>
                <a:cs typeface="Arial" panose="020B0604020202020204" pitchFamily="34" charset="0"/>
              </a:rPr>
              <a:t>emberikan kesempatan kepada Penyedia untuk menyelesaikan </a:t>
            </a:r>
            <a:r>
              <a:rPr lang="sv-SE" sz="1650" b="0" i="1" u="none" strike="noStrike" baseline="0" dirty="0">
                <a:latin typeface="Arial Narrow" panose="020B0606020202030204" pitchFamily="34" charset="0"/>
                <a:cs typeface="Arial" panose="020B0604020202020204" pitchFamily="34" charset="0"/>
              </a:rPr>
              <a:t>pekerjaannya. </a:t>
            </a:r>
            <a:r>
              <a:rPr lang="sv-SE" sz="1650" i="1" dirty="0"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sv-SE" sz="1650" b="0" i="1" u="none" strike="noStrike" baseline="0" dirty="0">
                <a:latin typeface="Arial Narrow" panose="020B0606020202030204" pitchFamily="34" charset="0"/>
                <a:cs typeface="Arial" panose="020B0604020202020204" pitchFamily="34" charset="0"/>
              </a:rPr>
              <a:t>al ini akan dituangkan dalam addendum kontrak yang di dalamnya mengatur pengenaan sanksi denda keterlambatan kepada Penyedia dan perpanjangan masa berlaku Jaminan Pelaksanaan (apabila ada).”</a:t>
            </a:r>
            <a:endParaRPr lang="en-ID" sz="1650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F56140-2761-5D01-5FE9-287941DD5DA6}"/>
              </a:ext>
            </a:extLst>
          </p:cNvPr>
          <p:cNvSpPr txBox="1"/>
          <p:nvPr/>
        </p:nvSpPr>
        <p:spPr>
          <a:xfrm>
            <a:off x="288079" y="971225"/>
            <a:ext cx="110363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JAMINAN PEMBAYARAN/JAMINAN AKHIR TAHUN</a:t>
            </a:r>
            <a:endParaRPr lang="en-ID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10A73CA-484E-5CD2-010C-621F3C0B0304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LESSON LEARNED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3E742-93E9-C517-D101-2F85E83C065F}"/>
              </a:ext>
            </a:extLst>
          </p:cNvPr>
          <p:cNvGrpSpPr/>
          <p:nvPr/>
        </p:nvGrpSpPr>
        <p:grpSpPr>
          <a:xfrm>
            <a:off x="25544" y="1480573"/>
            <a:ext cx="12188371" cy="1338827"/>
            <a:chOff x="25544" y="1480573"/>
            <a:chExt cx="12188371" cy="13388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BF5493-7F5B-5137-D442-3BAB2FFDF641}"/>
                </a:ext>
              </a:extLst>
            </p:cNvPr>
            <p:cNvSpPr txBox="1"/>
            <p:nvPr/>
          </p:nvSpPr>
          <p:spPr>
            <a:xfrm>
              <a:off x="25544" y="2573179"/>
              <a:ext cx="1218837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Ref : SSUK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60.2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Prestasi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Pekerjaan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(Kontrak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Mesin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Bantu/Genset KP. </a:t>
              </a:r>
              <a:r>
                <a:rPr lang="en-US" sz="1000" i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Hiu</a:t>
              </a:r>
              <a:r>
                <a:rPr lang="en-US" sz="10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Macan 03 PSDKP Kupang)</a:t>
              </a:r>
              <a:endParaRPr lang="en-ID" sz="10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48E338-AF0F-5590-016A-D8E01A576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58"/>
            <a:stretch/>
          </p:blipFill>
          <p:spPr>
            <a:xfrm>
              <a:off x="3124200" y="1480573"/>
              <a:ext cx="5585439" cy="102809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CBAB8D-1744-3F16-2D6F-E06BD2BD17ED}"/>
              </a:ext>
            </a:extLst>
          </p:cNvPr>
          <p:cNvSpPr txBox="1"/>
          <p:nvPr/>
        </p:nvSpPr>
        <p:spPr>
          <a:xfrm>
            <a:off x="177891" y="3962400"/>
            <a:ext cx="11719429" cy="19236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Direktur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Jendral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Perbendaharaan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No. PER-9/PB/2021</a:t>
            </a:r>
            <a:endParaRPr lang="en-US" sz="1650" b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n-US" sz="16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tagihan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penyedia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barang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kontrak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prestasi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pekerjaannya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mencapai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100% pada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akhir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anggaran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selanjutnya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Akhir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Anggaran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tertulis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bank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umum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sebagaimana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dimaksud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Undang-Undang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mengenai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perbankan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Indonesia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Eximbank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paling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sedikit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sisa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terselesaikan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perkiraan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diselesaikan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tanggal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en-US" sz="1650" b="1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Desember</a:t>
            </a:r>
            <a:r>
              <a:rPr lang="en-US" sz="1650" b="1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menjamin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penyedia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barang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jasa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menyelesaikan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pembayarannya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penjamin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membayar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PPK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sebesari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US" sz="1650" i="1" u="sng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u="sng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6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D2CBD-35AE-8418-B67D-E3D7533BF00B}"/>
              </a:ext>
            </a:extLst>
          </p:cNvPr>
          <p:cNvSpPr txBox="1"/>
          <p:nvPr/>
        </p:nvSpPr>
        <p:spPr>
          <a:xfrm>
            <a:off x="206015" y="2971800"/>
            <a:ext cx="11784424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LKPP 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No. 21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2021,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7.13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Prestasi</a:t>
            </a:r>
            <a:r>
              <a:rPr lang="en-US" sz="16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endParaRPr lang="en-US" sz="1650" b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n-US" sz="16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Dikecualikan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sebelum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prestasi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terpasang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selesai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100% (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seratus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persen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pada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saat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batas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akhir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pengajuan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akhir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65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anggaran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menyerahkan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6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65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187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2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954C6-AFAC-C681-0B87-1165F52FA023}"/>
              </a:ext>
            </a:extLst>
          </p:cNvPr>
          <p:cNvSpPr txBox="1"/>
          <p:nvPr/>
        </p:nvSpPr>
        <p:spPr>
          <a:xfrm>
            <a:off x="317500" y="1042066"/>
            <a:ext cx="11036300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Pengadaan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unit Generator Set – Dinas PSDKP Kupang (Non E-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Katalog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ID" sz="17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3E3772-0885-5133-1A59-EEC9417C13FE}"/>
              </a:ext>
            </a:extLst>
          </p:cNvPr>
          <p:cNvSpPr txBox="1"/>
          <p:nvPr/>
        </p:nvSpPr>
        <p:spPr>
          <a:xfrm>
            <a:off x="381000" y="1641490"/>
            <a:ext cx="11582399" cy="35746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dipotong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sanksi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keterlambatan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(total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keterlambatan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kalender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Rp27.950.868,-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Mengajukan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perpanjangan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Desember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2021.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perpanjangan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0,25% x 1 (per 3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x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Rp194.103,25.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Akhir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senilai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senilai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harga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kontrak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Rp1.552.826.000,-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pembuatan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Akhir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Rp3.882.065,-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 yang </a:t>
            </a:r>
            <a:r>
              <a:rPr lang="en-US" sz="17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7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diperbaiki</a:t>
            </a:r>
            <a:r>
              <a:rPr lang="en-US" sz="17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7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case </a:t>
            </a:r>
            <a:r>
              <a:rPr lang="en-US" sz="17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7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US" sz="17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Memperhitungkan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risiko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keterlambatan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penawaran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harga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Memperhitungkan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pembuatan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perpanjangannya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dan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pembuatan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Akhir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terutama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tanggal</a:t>
            </a:r>
            <a:r>
              <a:rPr lang="en-US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penyerahan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nya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sudah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mendekati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akhir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anggaran</a:t>
            </a:r>
            <a:r>
              <a:rPr lang="en-US" sz="17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7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CBD6528-FEF9-261B-74E1-B8AFAE179CB3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LESSON LEARNED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27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0141AF6-9A15-5592-8779-E8C877F3761D}"/>
              </a:ext>
            </a:extLst>
          </p:cNvPr>
          <p:cNvGrpSpPr/>
          <p:nvPr/>
        </p:nvGrpSpPr>
        <p:grpSpPr>
          <a:xfrm>
            <a:off x="288079" y="992356"/>
            <a:ext cx="11434021" cy="389322"/>
            <a:chOff x="288079" y="1381533"/>
            <a:chExt cx="11434021" cy="38932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62954C6-AFAC-C681-0B87-1165F52FA023}"/>
                </a:ext>
              </a:extLst>
            </p:cNvPr>
            <p:cNvSpPr txBox="1"/>
            <p:nvPr/>
          </p:nvSpPr>
          <p:spPr>
            <a:xfrm>
              <a:off x="685800" y="1381533"/>
              <a:ext cx="110363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Jenis</a:t>
              </a:r>
              <a:r>
                <a:rPr lang="en-US" sz="1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Transaksi</a:t>
              </a:r>
              <a:r>
                <a:rPr lang="en-US" sz="1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: </a:t>
              </a:r>
              <a:r>
                <a:rPr lang="en-US" sz="17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unit Generator Set – PSDKP Tarakan</a:t>
              </a:r>
              <a:endParaRPr lang="en-ID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18" descr="Treasure chest outline">
              <a:extLst>
                <a:ext uri="{FF2B5EF4-FFF2-40B4-BE49-F238E27FC236}">
                  <a16:creationId xmlns:a16="http://schemas.microsoft.com/office/drawing/2014/main" id="{FD5BE7C8-6BAA-C874-0FB5-5B075B628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079" y="1401523"/>
              <a:ext cx="369332" cy="36933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3C7C1B-6321-B64F-2660-86D2CD5A4337}"/>
              </a:ext>
            </a:extLst>
          </p:cNvPr>
          <p:cNvGrpSpPr/>
          <p:nvPr/>
        </p:nvGrpSpPr>
        <p:grpSpPr>
          <a:xfrm>
            <a:off x="288079" y="2856637"/>
            <a:ext cx="11539061" cy="615553"/>
            <a:chOff x="288079" y="2270879"/>
            <a:chExt cx="11539061" cy="61555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12811A-468E-F788-6938-A6F65184762F}"/>
                </a:ext>
              </a:extLst>
            </p:cNvPr>
            <p:cNvGrpSpPr/>
            <p:nvPr/>
          </p:nvGrpSpPr>
          <p:grpSpPr>
            <a:xfrm>
              <a:off x="698500" y="2270879"/>
              <a:ext cx="11128640" cy="615553"/>
              <a:chOff x="698500" y="2221468"/>
              <a:chExt cx="11128640" cy="615553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09E5FD-7567-6A3D-33E9-CF4AE3259280}"/>
                  </a:ext>
                </a:extLst>
              </p:cNvPr>
              <p:cNvSpPr txBox="1"/>
              <p:nvPr/>
            </p:nvSpPr>
            <p:spPr>
              <a:xfrm>
                <a:off x="698500" y="2221468"/>
                <a:ext cx="11128640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17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Issue</a:t>
                </a:r>
                <a:r>
                  <a:rPr lang="en-US" sz="17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ID" sz="1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145C3D-1BAB-FDC8-99B0-BD38C5AFF604}"/>
                  </a:ext>
                </a:extLst>
              </p:cNvPr>
              <p:cNvSpPr txBox="1"/>
              <p:nvPr/>
            </p:nvSpPr>
            <p:spPr>
              <a:xfrm>
                <a:off x="2960914" y="2221468"/>
                <a:ext cx="8850086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buAutoNum type="arabicPeriod"/>
                </a:pP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Pembayaran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telah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dilakukan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oleh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Pelanggan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awal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sebelum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Barang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diserahkan</a:t>
                </a:r>
                <a:endParaRPr lang="en-US" sz="1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buAutoNum type="arabicPeriod"/>
                </a:pP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Penandatanganan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Kontrak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diminta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harus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Direktur</a:t>
                </a:r>
                <a:r>
                  <a:rPr lang="en-US" sz="1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ID" sz="1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7" name="Graphic 26" descr="Angry face outline with solid fill">
              <a:extLst>
                <a:ext uri="{FF2B5EF4-FFF2-40B4-BE49-F238E27FC236}">
                  <a16:creationId xmlns:a16="http://schemas.microsoft.com/office/drawing/2014/main" id="{3B2B20E5-DF69-4F26-C24E-55E7BD869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8079" y="2270879"/>
              <a:ext cx="369332" cy="36933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689660-B7CA-AE80-188D-624EDD387690}"/>
              </a:ext>
            </a:extLst>
          </p:cNvPr>
          <p:cNvGrpSpPr/>
          <p:nvPr/>
        </p:nvGrpSpPr>
        <p:grpSpPr>
          <a:xfrm>
            <a:off x="304800" y="1642229"/>
            <a:ext cx="11437897" cy="353943"/>
            <a:chOff x="304800" y="1891778"/>
            <a:chExt cx="11437897" cy="3539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3E3772-0885-5133-1A59-EEC9417C13FE}"/>
                </a:ext>
              </a:extLst>
            </p:cNvPr>
            <p:cNvSpPr txBox="1"/>
            <p:nvPr/>
          </p:nvSpPr>
          <p:spPr>
            <a:xfrm>
              <a:off x="718065" y="1891778"/>
              <a:ext cx="11024632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Nilai </a:t>
              </a:r>
              <a:r>
                <a:rPr lang="en-US" sz="17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Transaksi</a:t>
              </a:r>
              <a:r>
                <a:rPr lang="en-US" sz="1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: Rp.284.493.000,-</a:t>
              </a:r>
              <a:endParaRPr lang="en-ID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3" name="Graphic 32" descr="Dollar with solid fill">
              <a:extLst>
                <a:ext uri="{FF2B5EF4-FFF2-40B4-BE49-F238E27FC236}">
                  <a16:creationId xmlns:a16="http://schemas.microsoft.com/office/drawing/2014/main" id="{C8C5312D-93D5-16D2-0DCA-1F9F91FB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4800" y="1924044"/>
              <a:ext cx="304800" cy="304800"/>
            </a:xfrm>
            <a:prstGeom prst="rect">
              <a:avLst/>
            </a:prstGeom>
          </p:spPr>
        </p:pic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ACBD6528-FEF9-261B-74E1-B8AFAE179CB3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LESSON LEARNED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B80DC5-DBD2-1629-17A7-5FFC631B16C8}"/>
              </a:ext>
            </a:extLst>
          </p:cNvPr>
          <p:cNvGrpSpPr/>
          <p:nvPr/>
        </p:nvGrpSpPr>
        <p:grpSpPr>
          <a:xfrm>
            <a:off x="260865" y="2196949"/>
            <a:ext cx="11481832" cy="393851"/>
            <a:chOff x="260865" y="2196949"/>
            <a:chExt cx="11481832" cy="3938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22E3A0-3886-4389-9F04-5706B9F25CC9}"/>
                </a:ext>
              </a:extLst>
            </p:cNvPr>
            <p:cNvSpPr txBox="1"/>
            <p:nvPr/>
          </p:nvSpPr>
          <p:spPr>
            <a:xfrm>
              <a:off x="718065" y="2236857"/>
              <a:ext cx="11024632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Sumber</a:t>
              </a:r>
              <a:r>
                <a:rPr lang="en-US" sz="17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Dana            </a:t>
              </a:r>
              <a:r>
                <a:rPr lang="en-US" sz="1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APBD</a:t>
              </a:r>
              <a:endParaRPr lang="en-ID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10" descr="Bank outline">
              <a:extLst>
                <a:ext uri="{FF2B5EF4-FFF2-40B4-BE49-F238E27FC236}">
                  <a16:creationId xmlns:a16="http://schemas.microsoft.com/office/drawing/2014/main" id="{96732FF9-93F6-5E85-13DD-B401B00B9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0865" y="2196949"/>
              <a:ext cx="393851" cy="393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8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F56140-2761-5D01-5FE9-287941DD5DA6}"/>
              </a:ext>
            </a:extLst>
          </p:cNvPr>
          <p:cNvSpPr txBox="1"/>
          <p:nvPr/>
        </p:nvSpPr>
        <p:spPr>
          <a:xfrm>
            <a:off x="288079" y="971225"/>
            <a:ext cx="110363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KETENTUAN PEMBAYARAN</a:t>
            </a:r>
            <a:endParaRPr lang="en-ID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546EA-7E8F-F05B-C81E-7A05197E888E}"/>
              </a:ext>
            </a:extLst>
          </p:cNvPr>
          <p:cNvSpPr txBox="1"/>
          <p:nvPr/>
        </p:nvSpPr>
        <p:spPr>
          <a:xfrm>
            <a:off x="434628" y="4146762"/>
            <a:ext cx="1152877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Lembaga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Kebijakan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Pengadaan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Barang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Jasa No. 21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2021,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7.13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Prestasi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Pembayaran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prestasi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terhadap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sudah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terpasang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10A73CA-484E-5CD2-010C-621F3C0B0304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LESSON LEARNED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F5493-7F5B-5137-D442-3BAB2FFDF641}"/>
              </a:ext>
            </a:extLst>
          </p:cNvPr>
          <p:cNvSpPr txBox="1"/>
          <p:nvPr/>
        </p:nvSpPr>
        <p:spPr>
          <a:xfrm>
            <a:off x="-2222" y="3568205"/>
            <a:ext cx="12188371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 : SSUK </a:t>
            </a:r>
            <a:r>
              <a:rPr lang="en-US" sz="1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58.2 </a:t>
            </a:r>
            <a:r>
              <a:rPr lang="en-US" sz="1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Prestasi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Pekerjaan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sv-SE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 Pekerjaan Pengadaan Barang Generator 65 KVA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PSDKP Kupang)</a:t>
            </a:r>
            <a:endParaRPr lang="en-ID" sz="1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0D8FB-0EF2-E7AD-E94F-08C3888F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25" y="1517125"/>
            <a:ext cx="6153150" cy="199838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397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F56140-2761-5D01-5FE9-287941DD5DA6}"/>
              </a:ext>
            </a:extLst>
          </p:cNvPr>
          <p:cNvSpPr txBox="1"/>
          <p:nvPr/>
        </p:nvSpPr>
        <p:spPr>
          <a:xfrm>
            <a:off x="288079" y="971225"/>
            <a:ext cx="110363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PENANDATANGANAN KONTRAK</a:t>
            </a:r>
            <a:endParaRPr lang="en-ID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546EA-7E8F-F05B-C81E-7A05197E888E}"/>
              </a:ext>
            </a:extLst>
          </p:cNvPr>
          <p:cNvSpPr txBox="1"/>
          <p:nvPr/>
        </p:nvSpPr>
        <p:spPr>
          <a:xfrm>
            <a:off x="284450" y="3447883"/>
            <a:ext cx="1175152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Perseroan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UU No. 40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2007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103</a:t>
            </a:r>
          </a:p>
          <a:p>
            <a:pPr lvl="0" algn="just"/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Direksi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kuasa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tertulis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(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orang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karyawan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orang lain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nama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Perseroan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perbuatan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hukum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tertentu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sebagaimana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diuraikan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kuasa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10A73CA-484E-5CD2-010C-621F3C0B0304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LESSON LEARNED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88A0EE-F3CD-9415-4B39-5712EC9F5A9E}"/>
              </a:ext>
            </a:extLst>
          </p:cNvPr>
          <p:cNvSpPr txBox="1"/>
          <p:nvPr/>
        </p:nvSpPr>
        <p:spPr>
          <a:xfrm>
            <a:off x="288079" y="1603947"/>
            <a:ext cx="1175152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Perseroan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UU No. 40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2007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98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ayat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(1), (2), dan (3) </a:t>
            </a:r>
          </a:p>
          <a:p>
            <a:pPr lvl="0" algn="just"/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Direksi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mewakili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perseroan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pengadilan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ID" sz="1600" i="1" dirty="0"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Direksi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orang, yang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berwenang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mewakili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Perseroan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Direksi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ID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Kewenangan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Direksi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mewakili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Perseroan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dak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bersyarat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ID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RUPS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1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CBF135-313D-6691-449C-A93B6585C81F}"/>
              </a:ext>
            </a:extLst>
          </p:cNvPr>
          <p:cNvSpPr txBox="1">
            <a:spLocks/>
          </p:cNvSpPr>
          <p:nvPr/>
        </p:nvSpPr>
        <p:spPr>
          <a:xfrm>
            <a:off x="455686" y="2108761"/>
            <a:ext cx="11029616" cy="1188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i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Team One Goal</a:t>
            </a:r>
            <a:endParaRPr lang="en-ID" sz="6000" i="1" kern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8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89460" cy="6099175"/>
            </a:xfrm>
            <a:custGeom>
              <a:avLst/>
              <a:gdLst/>
              <a:ahLst/>
              <a:cxnLst/>
              <a:rect l="l" t="t" r="r" b="b"/>
              <a:pathLst>
                <a:path w="12189460" h="6099175">
                  <a:moveTo>
                    <a:pt x="12188952" y="0"/>
                  </a:moveTo>
                  <a:lnTo>
                    <a:pt x="0" y="0"/>
                  </a:lnTo>
                  <a:lnTo>
                    <a:pt x="0" y="6099048"/>
                  </a:lnTo>
                  <a:lnTo>
                    <a:pt x="12188952" y="6099048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907023"/>
              <a:ext cx="12188952" cy="9509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0713" y="5937099"/>
            <a:ext cx="7819391" cy="2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2022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©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All</a:t>
            </a:r>
            <a:r>
              <a:rPr sz="900" spc="-8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rights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reserved.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contentofthis</a:t>
            </a:r>
            <a:r>
              <a:rPr sz="900" spc="7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presentation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may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not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be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used,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duplicated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or</a:t>
            </a:r>
            <a:r>
              <a:rPr sz="900" spc="-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transmitted</a:t>
            </a:r>
            <a:r>
              <a:rPr sz="900" spc="9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in</a:t>
            </a:r>
            <a:r>
              <a:rPr sz="900" spc="1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any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form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without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written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consent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from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"/>
            <a:ext cx="1217980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1481" y="2767406"/>
            <a:ext cx="4696319" cy="157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135"/>
              </a:spcBef>
            </a:pPr>
            <a:r>
              <a:rPr lang="en-US" sz="1600" spc="15" dirty="0">
                <a:solidFill>
                  <a:srgbClr val="FFFFFF"/>
                </a:solidFill>
              </a:rPr>
              <a:t>Erza Riani; Priscillia Augie</a:t>
            </a:r>
            <a:br>
              <a:rPr lang="en-US" sz="1600" spc="5" dirty="0">
                <a:solidFill>
                  <a:srgbClr val="FFFFFF"/>
                </a:solidFill>
              </a:rPr>
            </a:br>
            <a:r>
              <a:rPr lang="en-ID" sz="1600" spc="5" dirty="0">
                <a:solidFill>
                  <a:srgbClr val="FFFFFF"/>
                </a:solidFill>
              </a:rPr>
              <a:t>Commercial &amp; Contract Management</a:t>
            </a:r>
            <a:br>
              <a:rPr lang="en-ID" sz="1600" spc="5" dirty="0">
                <a:solidFill>
                  <a:srgbClr val="FFFFFF"/>
                </a:solidFill>
              </a:rPr>
            </a:br>
            <a:r>
              <a:rPr lang="en-ID" sz="1600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4"/>
              </a:rPr>
              <a:t>erza.riani@trakindo.co.id</a:t>
            </a:r>
            <a:r>
              <a:rPr lang="en-ID" sz="160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br>
              <a:rPr lang="en-ID" sz="160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ID" sz="160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5"/>
              </a:rPr>
              <a:t>priscillia.augie@trakindo.co.id</a:t>
            </a:r>
            <a:br>
              <a:rPr lang="en-ID" sz="160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</a:br>
            <a:endParaRPr sz="1600" dirty="0"/>
          </a:p>
        </p:txBody>
      </p:sp>
      <p:sp>
        <p:nvSpPr>
          <p:cNvPr id="8" name="object 8"/>
          <p:cNvSpPr txBox="1"/>
          <p:nvPr/>
        </p:nvSpPr>
        <p:spPr>
          <a:xfrm>
            <a:off x="562115" y="5425135"/>
            <a:ext cx="5521325" cy="7235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sz="1551" spc="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The </a:t>
            </a:r>
            <a:r>
              <a:rPr sz="1551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content </a:t>
            </a:r>
            <a:r>
              <a:rPr sz="1551" spc="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of </a:t>
            </a:r>
            <a:r>
              <a:rPr sz="1551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this presentation </a:t>
            </a:r>
            <a:r>
              <a:rPr sz="1551" spc="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may </a:t>
            </a:r>
            <a:r>
              <a:rPr sz="1551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not </a:t>
            </a:r>
            <a:r>
              <a:rPr sz="1551" spc="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be </a:t>
            </a:r>
            <a:r>
              <a:rPr sz="1551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used, duplicated </a:t>
            </a:r>
            <a:r>
              <a:rPr sz="1551" spc="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or </a:t>
            </a:r>
            <a:r>
              <a:rPr sz="1551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transmitted  in </a:t>
            </a:r>
            <a:r>
              <a:rPr sz="1551" spc="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any form </a:t>
            </a:r>
            <a:r>
              <a:rPr sz="1551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without </a:t>
            </a:r>
            <a:r>
              <a:rPr sz="1551" spc="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the written </a:t>
            </a:r>
            <a:r>
              <a:rPr sz="1551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consent </a:t>
            </a:r>
            <a:r>
              <a:rPr sz="1551" spc="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from </a:t>
            </a:r>
            <a:r>
              <a:rPr sz="1551" spc="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PT </a:t>
            </a:r>
            <a:r>
              <a:rPr sz="155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Trakindo</a:t>
            </a:r>
            <a:r>
              <a:rPr sz="1551" spc="2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551" spc="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Utama.</a:t>
            </a:r>
            <a:endParaRPr sz="1551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3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713" y="5937099"/>
            <a:ext cx="7819391" cy="2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2022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©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All</a:t>
            </a:r>
            <a:r>
              <a:rPr sz="900" spc="-8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rights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reserved.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contentofthis</a:t>
            </a:r>
            <a:r>
              <a:rPr sz="900" spc="7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presentation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may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not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be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used,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duplicated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or</a:t>
            </a:r>
            <a:r>
              <a:rPr sz="900" spc="-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transmitted</a:t>
            </a:r>
            <a:r>
              <a:rPr sz="900" spc="9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in</a:t>
            </a:r>
            <a:r>
              <a:rPr sz="900" spc="1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any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form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without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written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consent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from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1217980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27F468D-6952-CF68-E212-4CDCEA66377C}"/>
              </a:ext>
            </a:extLst>
          </p:cNvPr>
          <p:cNvSpPr txBox="1">
            <a:spLocks/>
          </p:cNvSpPr>
          <p:nvPr/>
        </p:nvSpPr>
        <p:spPr>
          <a:xfrm>
            <a:off x="2149258" y="2438228"/>
            <a:ext cx="7881292" cy="1981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Liberation Sans Narrow"/>
                <a:ea typeface="+mj-ea"/>
                <a:cs typeface="Liberation Sans Narrow"/>
              </a:defRPr>
            </a:lvl1pPr>
          </a:lstStyle>
          <a:p>
            <a:pPr algn="ctr" defTabSz="685783">
              <a:defRPr/>
            </a:pPr>
            <a:r>
              <a:rPr lang="en-US" dirty="0"/>
              <a:t>I-CM </a:t>
            </a:r>
          </a:p>
          <a:p>
            <a:pPr algn="ctr" defTabSz="685783">
              <a:defRPr/>
            </a:pPr>
            <a:r>
              <a:rPr lang="en-US" dirty="0"/>
              <a:t>WORKFLOW</a:t>
            </a:r>
            <a:endParaRPr lang="en-US" sz="1500" b="0" kern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4AC6DE9-005D-7628-5F9C-9CF516C3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0"/>
            <a:ext cx="8813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200" b="1" kern="0" dirty="0">
              <a:latin typeface="Arial Narrow" panose="020B0606020202030204" pitchFamily="34" charset="0"/>
              <a:ea typeface="+mj-ea"/>
              <a:cs typeface="Aharoni" panose="02010803020104030203" pitchFamily="2" charset="-79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6606773-0249-CDF7-BC8D-2FD1FA477E64}"/>
              </a:ext>
            </a:extLst>
          </p:cNvPr>
          <p:cNvGrpSpPr/>
          <p:nvPr/>
        </p:nvGrpSpPr>
        <p:grpSpPr>
          <a:xfrm>
            <a:off x="1676400" y="0"/>
            <a:ext cx="8991600" cy="5585029"/>
            <a:chOff x="727409" y="260716"/>
            <a:chExt cx="7837488" cy="5543477"/>
          </a:xfrm>
        </p:grpSpPr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E39D5320-74C2-03EA-B6B8-293DB494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409" y="330566"/>
              <a:ext cx="19351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 dirty="0"/>
                <a:t> 1. Contract Request</a:t>
              </a:r>
            </a:p>
          </p:txBody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AF34FB9D-D288-D226-58CB-C0D78EA14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8572" y="279766"/>
              <a:ext cx="1698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2. Contract Approval</a:t>
              </a:r>
            </a:p>
          </p:txBody>
        </p:sp>
        <p:pic>
          <p:nvPicPr>
            <p:cNvPr id="50" name="Picture 13">
              <a:extLst>
                <a:ext uri="{FF2B5EF4-FFF2-40B4-BE49-F238E27FC236}">
                  <a16:creationId xmlns:a16="http://schemas.microsoft.com/office/drawing/2014/main" id="{86ECBF7A-7823-6ED6-7CB5-185BCA0F1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8" t="81564" r="63194"/>
            <a:stretch>
              <a:fillRect/>
            </a:stretch>
          </p:blipFill>
          <p:spPr bwMode="auto">
            <a:xfrm>
              <a:off x="6596397" y="760779"/>
              <a:ext cx="1079500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5">
              <a:extLst>
                <a:ext uri="{FF2B5EF4-FFF2-40B4-BE49-F238E27FC236}">
                  <a16:creationId xmlns:a16="http://schemas.microsoft.com/office/drawing/2014/main" id="{93A91E39-19D2-36B4-5FFF-21D68891F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6209" y="260716"/>
              <a:ext cx="13096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3. Contract </a:t>
              </a:r>
            </a:p>
            <a:p>
              <a:pPr algn="ctr"/>
              <a:r>
                <a:rPr lang="en-US" altLang="en-US" sz="1600" b="1"/>
                <a:t>Review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09415CE-6941-F098-540B-BE605D9E371C}"/>
                </a:ext>
              </a:extLst>
            </p:cNvPr>
            <p:cNvCxnSpPr/>
            <p:nvPr/>
          </p:nvCxnSpPr>
          <p:spPr>
            <a:xfrm>
              <a:off x="2665747" y="1337041"/>
              <a:ext cx="8620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02A48EE-7746-18DE-09C0-61492CB8CB8C}"/>
                </a:ext>
              </a:extLst>
            </p:cNvPr>
            <p:cNvCxnSpPr/>
            <p:nvPr/>
          </p:nvCxnSpPr>
          <p:spPr>
            <a:xfrm flipV="1">
              <a:off x="5491497" y="1379904"/>
              <a:ext cx="882650" cy="31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54" name="Picture 1">
              <a:extLst>
                <a:ext uri="{FF2B5EF4-FFF2-40B4-BE49-F238E27FC236}">
                  <a16:creationId xmlns:a16="http://schemas.microsoft.com/office/drawing/2014/main" id="{780099E6-7F3A-2A16-0D6D-4EACC3FBF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19" t="31401" r="42004" b="40105"/>
            <a:stretch>
              <a:fillRect/>
            </a:stretch>
          </p:blipFill>
          <p:spPr bwMode="auto">
            <a:xfrm>
              <a:off x="3900822" y="2621329"/>
              <a:ext cx="1293812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23">
              <a:extLst>
                <a:ext uri="{FF2B5EF4-FFF2-40B4-BE49-F238E27FC236}">
                  <a16:creationId xmlns:a16="http://schemas.microsoft.com/office/drawing/2014/main" id="{13C3F114-B17F-57B3-2795-2E15F8FF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129" y="3778745"/>
              <a:ext cx="1300162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 dirty="0"/>
                <a:t>5. Contract Signed</a:t>
              </a:r>
            </a:p>
          </p:txBody>
        </p:sp>
        <p:sp>
          <p:nvSpPr>
            <p:cNvPr id="56" name="TextBox 24">
              <a:extLst>
                <a:ext uri="{FF2B5EF4-FFF2-40B4-BE49-F238E27FC236}">
                  <a16:creationId xmlns:a16="http://schemas.microsoft.com/office/drawing/2014/main" id="{DEDB0EDC-4F34-218B-B367-9714F8F5A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218" y="3959591"/>
              <a:ext cx="13001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 dirty="0"/>
                <a:t>4. Contract </a:t>
              </a:r>
            </a:p>
            <a:p>
              <a:pPr algn="ctr"/>
              <a:r>
                <a:rPr lang="en-US" altLang="en-US" sz="1600" b="1" dirty="0"/>
                <a:t>Negotiation</a:t>
              </a:r>
            </a:p>
          </p:txBody>
        </p:sp>
        <p:pic>
          <p:nvPicPr>
            <p:cNvPr id="57" name="Picture 20">
              <a:extLst>
                <a:ext uri="{FF2B5EF4-FFF2-40B4-BE49-F238E27FC236}">
                  <a16:creationId xmlns:a16="http://schemas.microsoft.com/office/drawing/2014/main" id="{D68B32C8-051A-BB34-3CE4-076CEF512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61" t="22610" r="455" b="47421"/>
            <a:stretch>
              <a:fillRect/>
            </a:stretch>
          </p:blipFill>
          <p:spPr bwMode="auto">
            <a:xfrm>
              <a:off x="1103647" y="4735879"/>
              <a:ext cx="1331912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6">
              <a:extLst>
                <a:ext uri="{FF2B5EF4-FFF2-40B4-BE49-F238E27FC236}">
                  <a16:creationId xmlns:a16="http://schemas.microsoft.com/office/drawing/2014/main" id="{34623020-45D1-06DC-365E-2C7F79FF0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3" t="9993" r="4002" b="63698"/>
            <a:stretch>
              <a:fillRect/>
            </a:stretch>
          </p:blipFill>
          <p:spPr bwMode="auto">
            <a:xfrm>
              <a:off x="1314784" y="2414545"/>
              <a:ext cx="1022350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28">
              <a:extLst>
                <a:ext uri="{FF2B5EF4-FFF2-40B4-BE49-F238E27FC236}">
                  <a16:creationId xmlns:a16="http://schemas.microsoft.com/office/drawing/2014/main" id="{96A2FD5C-45E1-8D9D-425A-383530405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172" y="3746866"/>
              <a:ext cx="16859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6. Contract Documentation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D1B6E36-A954-0FE1-16B1-CC24A10596D7}"/>
                </a:ext>
              </a:extLst>
            </p:cNvPr>
            <p:cNvCxnSpPr/>
            <p:nvPr/>
          </p:nvCxnSpPr>
          <p:spPr>
            <a:xfrm flipH="1">
              <a:off x="5415297" y="3138854"/>
              <a:ext cx="8270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61" name="Picture 1">
              <a:extLst>
                <a:ext uri="{FF2B5EF4-FFF2-40B4-BE49-F238E27FC236}">
                  <a16:creationId xmlns:a16="http://schemas.microsoft.com/office/drawing/2014/main" id="{1C992AD0-E8D6-E22A-8D7C-5F7ABC3E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" t="32259" r="77602" b="41605"/>
            <a:stretch>
              <a:fillRect/>
            </a:stretch>
          </p:blipFill>
          <p:spPr bwMode="auto">
            <a:xfrm>
              <a:off x="1017922" y="844916"/>
              <a:ext cx="1557337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" name="Group 24581">
              <a:extLst>
                <a:ext uri="{FF2B5EF4-FFF2-40B4-BE49-F238E27FC236}">
                  <a16:creationId xmlns:a16="http://schemas.microsoft.com/office/drawing/2014/main" id="{05200F18-9132-8ECB-37E1-BC5D83173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1909" y="798879"/>
              <a:ext cx="1703388" cy="1158875"/>
              <a:chOff x="2625517" y="962335"/>
              <a:chExt cx="1105647" cy="782918"/>
            </a:xfrm>
          </p:grpSpPr>
          <p:pic>
            <p:nvPicPr>
              <p:cNvPr id="63" name="Picture 24579">
                <a:extLst>
                  <a:ext uri="{FF2B5EF4-FFF2-40B4-BE49-F238E27FC236}">
                    <a16:creationId xmlns:a16="http://schemas.microsoft.com/office/drawing/2014/main" id="{7DCAA258-BE51-8AF7-11C3-480C87EED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9" t="59148" r="60706" b="22765"/>
              <a:stretch>
                <a:fillRect/>
              </a:stretch>
            </p:blipFill>
            <p:spPr bwMode="auto">
              <a:xfrm>
                <a:off x="2625517" y="962335"/>
                <a:ext cx="1105647" cy="782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4580">
                <a:extLst>
                  <a:ext uri="{FF2B5EF4-FFF2-40B4-BE49-F238E27FC236}">
                    <a16:creationId xmlns:a16="http://schemas.microsoft.com/office/drawing/2014/main" id="{E04F9D95-036C-0741-3D6C-CB9CAB894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406" b="53940"/>
              <a:stretch>
                <a:fillRect/>
              </a:stretch>
            </p:blipFill>
            <p:spPr bwMode="auto">
              <a:xfrm>
                <a:off x="2703073" y="1117699"/>
                <a:ext cx="747818" cy="605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38">
                <a:extLst>
                  <a:ext uri="{FF2B5EF4-FFF2-40B4-BE49-F238E27FC236}">
                    <a16:creationId xmlns:a16="http://schemas.microsoft.com/office/drawing/2014/main" id="{4D44F82E-AA0F-DC93-378F-AD8E638D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61" t="62495" r="62207" b="27007"/>
              <a:stretch>
                <a:fillRect/>
              </a:stretch>
            </p:blipFill>
            <p:spPr bwMode="auto">
              <a:xfrm>
                <a:off x="3451968" y="1125080"/>
                <a:ext cx="147858" cy="566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6" name="Elbow Connector 24587">
              <a:extLst>
                <a:ext uri="{FF2B5EF4-FFF2-40B4-BE49-F238E27FC236}">
                  <a16:creationId xmlns:a16="http://schemas.microsoft.com/office/drawing/2014/main" id="{178D8428-22AD-D6EE-CF95-8015C66C775C}"/>
                </a:ext>
              </a:extLst>
            </p:cNvPr>
            <p:cNvCxnSpPr>
              <a:stCxn id="50" idx="3"/>
              <a:endCxn id="75" idx="3"/>
            </p:cNvCxnSpPr>
            <p:nvPr/>
          </p:nvCxnSpPr>
          <p:spPr>
            <a:xfrm>
              <a:off x="7675897" y="1394191"/>
              <a:ext cx="749300" cy="1873250"/>
            </a:xfrm>
            <a:prstGeom prst="bentConnector3">
              <a:avLst>
                <a:gd name="adj1" fmla="val 130498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AA31160-6370-3A02-B8C2-F13F3BF57C45}"/>
                </a:ext>
              </a:extLst>
            </p:cNvPr>
            <p:cNvCxnSpPr/>
            <p:nvPr/>
          </p:nvCxnSpPr>
          <p:spPr>
            <a:xfrm flipH="1">
              <a:off x="2572084" y="3138854"/>
              <a:ext cx="10588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Elbow Connector 24595">
              <a:extLst>
                <a:ext uri="{FF2B5EF4-FFF2-40B4-BE49-F238E27FC236}">
                  <a16:creationId xmlns:a16="http://schemas.microsoft.com/office/drawing/2014/main" id="{4142B898-6EEF-4751-5753-6B001F7AAA63}"/>
                </a:ext>
              </a:extLst>
            </p:cNvPr>
            <p:cNvCxnSpPr/>
            <p:nvPr/>
          </p:nvCxnSpPr>
          <p:spPr>
            <a:xfrm rot="5400000">
              <a:off x="1555290" y="4465210"/>
              <a:ext cx="455613" cy="28575"/>
            </a:xfrm>
            <a:prstGeom prst="bentConnector3">
              <a:avLst>
                <a:gd name="adj1" fmla="val 2938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9" name="TextBox 58">
              <a:extLst>
                <a:ext uri="{FF2B5EF4-FFF2-40B4-BE49-F238E27FC236}">
                  <a16:creationId xmlns:a16="http://schemas.microsoft.com/office/drawing/2014/main" id="{2F5FE132-6FB8-3391-06C9-66DD6ECD7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296" y="5466055"/>
              <a:ext cx="1851025" cy="338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7. Manage Contract</a:t>
              </a:r>
            </a:p>
          </p:txBody>
        </p:sp>
        <p:cxnSp>
          <p:nvCxnSpPr>
            <p:cNvPr id="70" name="Elbow Connector 17">
              <a:extLst>
                <a:ext uri="{FF2B5EF4-FFF2-40B4-BE49-F238E27FC236}">
                  <a16:creationId xmlns:a16="http://schemas.microsoft.com/office/drawing/2014/main" id="{30564D46-EB48-6782-8A46-057619D15F9B}"/>
                </a:ext>
              </a:extLst>
            </p:cNvPr>
            <p:cNvCxnSpPr>
              <a:stCxn id="57" idx="1"/>
              <a:endCxn id="61" idx="1"/>
            </p:cNvCxnSpPr>
            <p:nvPr/>
          </p:nvCxnSpPr>
          <p:spPr>
            <a:xfrm rot="10800000">
              <a:off x="1017922" y="1381491"/>
              <a:ext cx="85725" cy="3716338"/>
            </a:xfrm>
            <a:prstGeom prst="bentConnector3">
              <a:avLst>
                <a:gd name="adj1" fmla="val 366667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47427C6-0292-2D1F-C959-3382B1736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6209" y="2716579"/>
              <a:ext cx="2058988" cy="1252537"/>
              <a:chOff x="6375400" y="2843213"/>
              <a:chExt cx="1733550" cy="1102665"/>
            </a:xfrm>
          </p:grpSpPr>
          <p:grpSp>
            <p:nvGrpSpPr>
              <p:cNvPr id="72" name="Group 5">
                <a:extLst>
                  <a:ext uri="{FF2B5EF4-FFF2-40B4-BE49-F238E27FC236}">
                    <a16:creationId xmlns:a16="http://schemas.microsoft.com/office/drawing/2014/main" id="{0537E8D9-C6A8-20AB-EA8A-7A8F547DFC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5400" y="2843213"/>
                <a:ext cx="1733550" cy="969962"/>
                <a:chOff x="6375400" y="2843213"/>
                <a:chExt cx="1733550" cy="969962"/>
              </a:xfrm>
            </p:grpSpPr>
            <p:pic>
              <p:nvPicPr>
                <p:cNvPr id="75" name="Picture 18">
                  <a:extLst>
                    <a:ext uri="{FF2B5EF4-FFF2-40B4-BE49-F238E27FC236}">
                      <a16:creationId xmlns:a16="http://schemas.microsoft.com/office/drawing/2014/main" id="{88BEA6EF-8CA8-37A9-5806-2BCF4FA836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033" t="81297" r="41037"/>
                <a:stretch>
                  <a:fillRect/>
                </a:stretch>
              </p:blipFill>
              <p:spPr bwMode="auto">
                <a:xfrm>
                  <a:off x="6375400" y="2843213"/>
                  <a:ext cx="1733550" cy="969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6" name="Rounded Rectangle 3">
                  <a:extLst>
                    <a:ext uri="{FF2B5EF4-FFF2-40B4-BE49-F238E27FC236}">
                      <a16:creationId xmlns:a16="http://schemas.microsoft.com/office/drawing/2014/main" id="{AF55E99C-898C-780E-B7F7-BE8DD8BD8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9177" y="3196046"/>
                  <a:ext cx="383177" cy="21771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74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77" name="Rounded Rectangle 4">
                  <a:extLst>
                    <a:ext uri="{FF2B5EF4-FFF2-40B4-BE49-F238E27FC236}">
                      <a16:creationId xmlns:a16="http://schemas.microsoft.com/office/drawing/2014/main" id="{74397C29-D2E7-773A-9BD2-06E06BD0F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76457" y="3196046"/>
                  <a:ext cx="362631" cy="21771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</p:grpSp>
          <p:pic>
            <p:nvPicPr>
              <p:cNvPr id="73" name="Picture 6">
                <a:extLst>
                  <a:ext uri="{FF2B5EF4-FFF2-40B4-BE49-F238E27FC236}">
                    <a16:creationId xmlns:a16="http://schemas.microsoft.com/office/drawing/2014/main" id="{ADEDA69C-9B3B-02E7-AB1F-52D4F0C62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54" t="76816" r="7631" b="17470"/>
              <a:stretch>
                <a:fillRect/>
              </a:stretch>
            </p:blipFill>
            <p:spPr bwMode="auto">
              <a:xfrm>
                <a:off x="6397839" y="3801122"/>
                <a:ext cx="545851" cy="14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Rectangle 7">
                <a:extLst>
                  <a:ext uri="{FF2B5EF4-FFF2-40B4-BE49-F238E27FC236}">
                    <a16:creationId xmlns:a16="http://schemas.microsoft.com/office/drawing/2014/main" id="{DC3408D5-36D1-E2C0-8F8C-401E17661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6457" y="3801122"/>
                <a:ext cx="532493" cy="144756"/>
              </a:xfrm>
              <a:prstGeom prst="rect">
                <a:avLst/>
              </a:prstGeom>
              <a:solidFill>
                <a:srgbClr val="D747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00" b="1">
                    <a:solidFill>
                      <a:schemeClr val="bg1"/>
                    </a:solidFill>
                  </a:rPr>
                  <a:t>Customer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CEBC5D2-1B58-1538-EEA5-F1A0EB265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534" y="2184766"/>
              <a:ext cx="10493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i="1" dirty="0"/>
                <a:t>Draft Review In Progress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109B4F6-127E-C954-2C69-D3C7C593D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2872" y="719504"/>
              <a:ext cx="9461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i="1"/>
                <a:t>Draft Review Completed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F643E6D-2B89-0D04-40F8-DECF8462D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4809" y="3240454"/>
              <a:ext cx="9461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i="1"/>
                <a:t>Final Review Completed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E8A95D8-4E45-16D7-E586-6CF8F7B8A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384" y="3126154"/>
              <a:ext cx="9461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i="1" dirty="0"/>
                <a:t>Final Review In Progress</a:t>
              </a:r>
            </a:p>
          </p:txBody>
        </p:sp>
        <p:cxnSp>
          <p:nvCxnSpPr>
            <p:cNvPr id="82" name="Elbow Connector 14">
              <a:extLst>
                <a:ext uri="{FF2B5EF4-FFF2-40B4-BE49-F238E27FC236}">
                  <a16:creationId xmlns:a16="http://schemas.microsoft.com/office/drawing/2014/main" id="{9ECB4658-2170-2D0A-393A-A710B3532935}"/>
                </a:ext>
              </a:extLst>
            </p:cNvPr>
            <p:cNvCxnSpPr/>
            <p:nvPr/>
          </p:nvCxnSpPr>
          <p:spPr>
            <a:xfrm rot="5400000" flipH="1">
              <a:off x="4412791" y="-743378"/>
              <a:ext cx="107950" cy="5338763"/>
            </a:xfrm>
            <a:prstGeom prst="bentConnector3">
              <a:avLst>
                <a:gd name="adj1" fmla="val -173836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4ED4066-E091-31F5-1CFA-E99D07916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572" y="1937116"/>
              <a:ext cx="5810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3F1E178-EA52-4363-9912-CEEE174B7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372" y="2838816"/>
              <a:ext cx="3492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F89D756-53B3-CB94-4A11-830B4A89D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459" y="887779"/>
              <a:ext cx="349250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6DA2C0DA-1981-FE57-02A3-8DEAB8419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759" y="944929"/>
              <a:ext cx="349250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351C531-4ED8-53FE-D3B1-714ACD49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647" y="1957754"/>
              <a:ext cx="349250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F8BCF54-7B8C-7CD1-9AC2-17FCD3D49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384" y="2705466"/>
              <a:ext cx="3492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BA8CDB5-9702-399D-2C66-1219CC8A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422" y="4277091"/>
              <a:ext cx="3492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E1D75DE-5FD6-AC88-7ED5-ECA5DB376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909" y="2642576"/>
              <a:ext cx="3492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80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713" y="5937099"/>
            <a:ext cx="7819391" cy="2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2022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©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All</a:t>
            </a:r>
            <a:r>
              <a:rPr sz="900" spc="-8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rights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reserved.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contentofthis</a:t>
            </a:r>
            <a:r>
              <a:rPr sz="900" spc="7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presentation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may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not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be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used,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duplicated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or</a:t>
            </a:r>
            <a:r>
              <a:rPr sz="900" spc="-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transmitted</a:t>
            </a:r>
            <a:r>
              <a:rPr sz="900" spc="9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in</a:t>
            </a:r>
            <a:r>
              <a:rPr sz="900" spc="1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any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form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without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written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consent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from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1217980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27F468D-6952-CF68-E212-4CDCEA66377C}"/>
              </a:ext>
            </a:extLst>
          </p:cNvPr>
          <p:cNvSpPr txBox="1">
            <a:spLocks/>
          </p:cNvSpPr>
          <p:nvPr/>
        </p:nvSpPr>
        <p:spPr>
          <a:xfrm>
            <a:off x="2149258" y="2438228"/>
            <a:ext cx="7881292" cy="1981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Liberation Sans Narrow"/>
                <a:ea typeface="+mj-ea"/>
                <a:cs typeface="Liberation Sans Narrow"/>
              </a:defRPr>
            </a:lvl1pPr>
          </a:lstStyle>
          <a:p>
            <a:pPr algn="ctr" defTabSz="685783">
              <a:defRPr/>
            </a:pPr>
            <a:r>
              <a:rPr lang="en-US" dirty="0"/>
              <a:t>CONTRACT REVIEW</a:t>
            </a:r>
            <a:br>
              <a:rPr lang="en-US" dirty="0"/>
            </a:br>
            <a:r>
              <a:rPr lang="en-US" dirty="0"/>
              <a:t>GUIDELINES</a:t>
            </a:r>
            <a:endParaRPr lang="en-US" sz="1500" b="0" kern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1B16B5-09FD-BF6F-0549-6E252C66A3CC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5365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783">
              <a:defRPr/>
            </a:pPr>
            <a:r>
              <a:rPr lang="en-US" dirty="0"/>
              <a:t>POIN-POIN YANG HARUS DIPASTIKAN DI DALAM KONTRAK</a:t>
            </a:r>
            <a:endParaRPr lang="en-US" sz="2800" b="0" kern="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9C9F3-FF68-22BF-E8ED-C990AC516CF1}"/>
              </a:ext>
            </a:extLst>
          </p:cNvPr>
          <p:cNvGrpSpPr/>
          <p:nvPr/>
        </p:nvGrpSpPr>
        <p:grpSpPr>
          <a:xfrm>
            <a:off x="-14398" y="1216440"/>
            <a:ext cx="2952831" cy="1607109"/>
            <a:chOff x="222988" y="990600"/>
            <a:chExt cx="2952831" cy="1607109"/>
          </a:xfrm>
        </p:grpSpPr>
        <p:pic>
          <p:nvPicPr>
            <p:cNvPr id="3" name="Graphic 2" descr="Checklist with solid fill">
              <a:extLst>
                <a:ext uri="{FF2B5EF4-FFF2-40B4-BE49-F238E27FC236}">
                  <a16:creationId xmlns:a16="http://schemas.microsoft.com/office/drawing/2014/main" id="{F1689578-855B-C5E3-6757-A4AF8C98C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3121" y="990600"/>
              <a:ext cx="854677" cy="85467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1AB19-230C-D608-4275-F5A02354E195}"/>
                </a:ext>
              </a:extLst>
            </p:cNvPr>
            <p:cNvSpPr txBox="1"/>
            <p:nvPr/>
          </p:nvSpPr>
          <p:spPr>
            <a:xfrm>
              <a:off x="222988" y="1812879"/>
              <a:ext cx="295283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Dokumen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Pendukung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Kontrak</a:t>
              </a:r>
              <a:endParaRPr lang="en-ID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D" sz="15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ID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Cetak</a:t>
              </a:r>
              <a:r>
                <a:rPr lang="en-ID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Pesanan</a:t>
              </a:r>
              <a:r>
                <a:rPr lang="en-ID" sz="1500" dirty="0">
                  <a:latin typeface="Arial" panose="020B0604020202020204" pitchFamily="34" charset="0"/>
                  <a:cs typeface="Arial" panose="020B0604020202020204" pitchFamily="34" charset="0"/>
                </a:rPr>
                <a:t> E-</a:t>
              </a:r>
              <a:r>
                <a:rPr lang="en-ID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Katalog</a:t>
              </a:r>
              <a:r>
                <a:rPr lang="en-ID" sz="1500" dirty="0">
                  <a:latin typeface="Arial" panose="020B0604020202020204" pitchFamily="34" charset="0"/>
                  <a:cs typeface="Arial" panose="020B0604020202020204" pitchFamily="34" charset="0"/>
                </a:rPr>
                <a:t>, Quotation, BA </a:t>
              </a:r>
              <a:r>
                <a:rPr lang="en-ID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Negosiasi</a:t>
              </a:r>
              <a:r>
                <a:rPr lang="en-ID" sz="1500" dirty="0">
                  <a:latin typeface="Arial" panose="020B0604020202020204" pitchFamily="34" charset="0"/>
                  <a:cs typeface="Arial" panose="020B0604020202020204" pitchFamily="34" charset="0"/>
                </a:rPr>
                <a:t>, SPBJ)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3DDE6F-01AA-E969-B781-42986089AEFB}"/>
              </a:ext>
            </a:extLst>
          </p:cNvPr>
          <p:cNvGrpSpPr/>
          <p:nvPr/>
        </p:nvGrpSpPr>
        <p:grpSpPr>
          <a:xfrm>
            <a:off x="2733942" y="1206141"/>
            <a:ext cx="3193630" cy="1590257"/>
            <a:chOff x="3168445" y="1028050"/>
            <a:chExt cx="2952831" cy="1354748"/>
          </a:xfrm>
        </p:grpSpPr>
        <p:pic>
          <p:nvPicPr>
            <p:cNvPr id="11" name="Graphic 10" descr="Clock outline">
              <a:extLst>
                <a:ext uri="{FF2B5EF4-FFF2-40B4-BE49-F238E27FC236}">
                  <a16:creationId xmlns:a16="http://schemas.microsoft.com/office/drawing/2014/main" id="{73BCDBBA-8419-9BE6-C3AF-EC7B95390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29639" y="1028050"/>
              <a:ext cx="784829" cy="7848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A1DDB8-9B7E-8051-B478-04212CC97E5C}"/>
                </a:ext>
              </a:extLst>
            </p:cNvPr>
            <p:cNvSpPr txBox="1"/>
            <p:nvPr/>
          </p:nvSpPr>
          <p:spPr>
            <a:xfrm>
              <a:off x="3168445" y="1828800"/>
              <a:ext cx="295283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Tanggal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Pengiriman</a:t>
              </a:r>
            </a:p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Delivery Date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C4EC92-5054-EDE3-8125-444744EA4BE3}"/>
              </a:ext>
            </a:extLst>
          </p:cNvPr>
          <p:cNvGrpSpPr/>
          <p:nvPr/>
        </p:nvGrpSpPr>
        <p:grpSpPr>
          <a:xfrm>
            <a:off x="83556" y="3553147"/>
            <a:ext cx="2952831" cy="2383653"/>
            <a:chOff x="5370144" y="974538"/>
            <a:chExt cx="2952831" cy="2383653"/>
          </a:xfrm>
        </p:grpSpPr>
        <p:pic>
          <p:nvPicPr>
            <p:cNvPr id="16" name="Graphic 15" descr="Contract outline">
              <a:extLst>
                <a:ext uri="{FF2B5EF4-FFF2-40B4-BE49-F238E27FC236}">
                  <a16:creationId xmlns:a16="http://schemas.microsoft.com/office/drawing/2014/main" id="{6899684E-3E00-D6A2-2287-31CB1BAB6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39302" y="974538"/>
              <a:ext cx="870740" cy="8707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8FA588-4358-44A0-AEB5-149876E9107B}"/>
                </a:ext>
              </a:extLst>
            </p:cNvPr>
            <p:cNvSpPr txBox="1"/>
            <p:nvPr/>
          </p:nvSpPr>
          <p:spPr>
            <a:xfrm>
              <a:off x="5370144" y="1880863"/>
              <a:ext cx="29528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Detail Surat 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Pesanan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/Surat 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Perjanjian</a:t>
              </a:r>
              <a:endParaRPr lang="en-U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Nomor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Tanggal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dan Nama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Perwakilan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Trakindo yang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menandatangani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harus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POA)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213E37-54BC-2ABF-1D2F-4ABB012779E1}"/>
              </a:ext>
            </a:extLst>
          </p:cNvPr>
          <p:cNvGrpSpPr/>
          <p:nvPr/>
        </p:nvGrpSpPr>
        <p:grpSpPr>
          <a:xfrm>
            <a:off x="9220200" y="1062564"/>
            <a:ext cx="2952831" cy="1856139"/>
            <a:chOff x="7667584" y="1102049"/>
            <a:chExt cx="2952831" cy="1856139"/>
          </a:xfrm>
        </p:grpSpPr>
        <p:pic>
          <p:nvPicPr>
            <p:cNvPr id="20" name="Graphic 19" descr="Dollar outline">
              <a:extLst>
                <a:ext uri="{FF2B5EF4-FFF2-40B4-BE49-F238E27FC236}">
                  <a16:creationId xmlns:a16="http://schemas.microsoft.com/office/drawing/2014/main" id="{0F5A51C2-241A-6F99-BA4D-7578432BA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40170" y="1102049"/>
              <a:ext cx="784830" cy="78483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C5D1FE-7E7D-0B6F-06E2-F074B6DF4CF3}"/>
                </a:ext>
              </a:extLst>
            </p:cNvPr>
            <p:cNvSpPr txBox="1"/>
            <p:nvPr/>
          </p:nvSpPr>
          <p:spPr>
            <a:xfrm>
              <a:off x="7667584" y="1942525"/>
              <a:ext cx="295283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Harga 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Kontrak</a:t>
              </a:r>
              <a:endParaRPr lang="en-U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Nilainya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sama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Negosiasi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, Surat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Penunjukan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Berita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Acara Hasil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Pemilihan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4FBDB2-140C-DBCE-74F5-19B1C527814D}"/>
              </a:ext>
            </a:extLst>
          </p:cNvPr>
          <p:cNvGrpSpPr/>
          <p:nvPr/>
        </p:nvGrpSpPr>
        <p:grpSpPr>
          <a:xfrm>
            <a:off x="2778770" y="3510403"/>
            <a:ext cx="2952831" cy="1390910"/>
            <a:chOff x="9010569" y="1042110"/>
            <a:chExt cx="2952831" cy="1390910"/>
          </a:xfrm>
        </p:grpSpPr>
        <p:pic>
          <p:nvPicPr>
            <p:cNvPr id="27" name="Graphic 26" descr="Truck outline">
              <a:extLst>
                <a:ext uri="{FF2B5EF4-FFF2-40B4-BE49-F238E27FC236}">
                  <a16:creationId xmlns:a16="http://schemas.microsoft.com/office/drawing/2014/main" id="{92150F15-D895-9710-8E9C-A1EB96F84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18297" y="1042110"/>
              <a:ext cx="914400" cy="9144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9453EF-E3FA-8DCB-5715-B6794D61EE9B}"/>
                </a:ext>
              </a:extLst>
            </p:cNvPr>
            <p:cNvSpPr txBox="1"/>
            <p:nvPr/>
          </p:nvSpPr>
          <p:spPr>
            <a:xfrm>
              <a:off x="9010569" y="1879022"/>
              <a:ext cx="295283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Biaya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Pengiriman </a:t>
              </a:r>
            </a:p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SAP)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8FBCFF-646D-553F-0D0A-19DBC23BA863}"/>
              </a:ext>
            </a:extLst>
          </p:cNvPr>
          <p:cNvGrpSpPr/>
          <p:nvPr/>
        </p:nvGrpSpPr>
        <p:grpSpPr>
          <a:xfrm>
            <a:off x="5327121" y="1062564"/>
            <a:ext cx="4114800" cy="2143306"/>
            <a:chOff x="-152400" y="2659857"/>
            <a:chExt cx="4114800" cy="2143306"/>
          </a:xfrm>
        </p:grpSpPr>
        <p:pic>
          <p:nvPicPr>
            <p:cNvPr id="36" name="Graphic 35" descr="Route (Two Pins With A Path) with solid fill">
              <a:extLst>
                <a:ext uri="{FF2B5EF4-FFF2-40B4-BE49-F238E27FC236}">
                  <a16:creationId xmlns:a16="http://schemas.microsoft.com/office/drawing/2014/main" id="{BAEACB3C-B656-0203-3B70-0C545AE8A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95400" y="2659857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33622B-C8E7-7C8F-96F4-36BF123AB486}"/>
                </a:ext>
              </a:extLst>
            </p:cNvPr>
            <p:cNvSpPr txBox="1"/>
            <p:nvPr/>
          </p:nvSpPr>
          <p:spPr>
            <a:xfrm>
              <a:off x="-152400" y="3556668"/>
              <a:ext cx="4114800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Lokasi Pengiriman</a:t>
              </a:r>
            </a:p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Tujuan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Pengiriman,</a:t>
              </a:r>
            </a:p>
            <a:p>
              <a:pPr algn="ctr"/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Tujuan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Akhir,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Pemeriksaan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Pengujian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Serah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Terima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&amp; Commissioning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beserta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bukti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fotonya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E18C5D7-C01A-2928-73F4-B25496807D32}"/>
              </a:ext>
            </a:extLst>
          </p:cNvPr>
          <p:cNvGrpSpPr/>
          <p:nvPr/>
        </p:nvGrpSpPr>
        <p:grpSpPr>
          <a:xfrm>
            <a:off x="8077200" y="3581400"/>
            <a:ext cx="4114800" cy="1795913"/>
            <a:chOff x="5300968" y="2761545"/>
            <a:chExt cx="4114800" cy="1795913"/>
          </a:xfrm>
        </p:grpSpPr>
        <p:pic>
          <p:nvPicPr>
            <p:cNvPr id="45" name="Graphic 44" descr="Close with solid fill">
              <a:extLst>
                <a:ext uri="{FF2B5EF4-FFF2-40B4-BE49-F238E27FC236}">
                  <a16:creationId xmlns:a16="http://schemas.microsoft.com/office/drawing/2014/main" id="{9CD75B38-619D-33FC-30F3-0EE74B392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965272" y="2761545"/>
              <a:ext cx="750563" cy="750563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860AE8-0FAF-77D2-67AA-1E3D9DF791A8}"/>
                </a:ext>
              </a:extLst>
            </p:cNvPr>
            <p:cNvSpPr txBox="1"/>
            <p:nvPr/>
          </p:nvSpPr>
          <p:spPr>
            <a:xfrm>
              <a:off x="5300968" y="3541795"/>
              <a:ext cx="41148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Lingkup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Pekerjaan</a:t>
              </a:r>
              <a:endParaRPr lang="en-U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yang 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Tidak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Relevan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Pekerjaan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instalasi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, Uang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Muka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Inspeksi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Pabrikasi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415BCF-AB2B-9D11-B344-1D3C8605B5BF}"/>
              </a:ext>
            </a:extLst>
          </p:cNvPr>
          <p:cNvGrpSpPr/>
          <p:nvPr/>
        </p:nvGrpSpPr>
        <p:grpSpPr>
          <a:xfrm>
            <a:off x="5105400" y="3771705"/>
            <a:ext cx="4114800" cy="1022765"/>
            <a:chOff x="5105400" y="3771705"/>
            <a:chExt cx="4114800" cy="102276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5D463C-D845-6294-5F49-F147FCA23B42}"/>
                </a:ext>
              </a:extLst>
            </p:cNvPr>
            <p:cNvGrpSpPr/>
            <p:nvPr/>
          </p:nvGrpSpPr>
          <p:grpSpPr>
            <a:xfrm>
              <a:off x="5105400" y="3865602"/>
              <a:ext cx="4114800" cy="928868"/>
              <a:chOff x="3139540" y="2969989"/>
              <a:chExt cx="4114800" cy="928868"/>
            </a:xfrm>
          </p:grpSpPr>
          <p:pic>
            <p:nvPicPr>
              <p:cNvPr id="41" name="Graphic 40" descr="Tools outline">
                <a:extLst>
                  <a:ext uri="{FF2B5EF4-FFF2-40B4-BE49-F238E27FC236}">
                    <a16:creationId xmlns:a16="http://schemas.microsoft.com/office/drawing/2014/main" id="{B7B4B0A5-0D40-B2B0-61C7-34404AD56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587340" y="2969989"/>
                <a:ext cx="553998" cy="553998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84A4F4B-F301-C724-85B9-80D448EE530A}"/>
                  </a:ext>
                </a:extLst>
              </p:cNvPr>
              <p:cNvSpPr txBox="1"/>
              <p:nvPr/>
            </p:nvSpPr>
            <p:spPr>
              <a:xfrm>
                <a:off x="3139540" y="3575692"/>
                <a:ext cx="4114800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Jasa </a:t>
                </a:r>
                <a:r>
                  <a:rPr lang="en-US" sz="15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Tambahan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Graphic 3" descr="Construction worker male outline">
              <a:extLst>
                <a:ext uri="{FF2B5EF4-FFF2-40B4-BE49-F238E27FC236}">
                  <a16:creationId xmlns:a16="http://schemas.microsoft.com/office/drawing/2014/main" id="{697C36D2-5B42-7660-EE94-8A47F44F1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086600" y="3771705"/>
              <a:ext cx="750563" cy="750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2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713" y="5937099"/>
            <a:ext cx="7819391" cy="2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2022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©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All</a:t>
            </a:r>
            <a:r>
              <a:rPr sz="900" spc="-8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rights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reserved.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contentofthis</a:t>
            </a:r>
            <a:r>
              <a:rPr sz="900" spc="7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presentation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may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not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be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used,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duplicated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or</a:t>
            </a:r>
            <a:r>
              <a:rPr sz="900" spc="-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transmitted</a:t>
            </a:r>
            <a:r>
              <a:rPr sz="900" spc="9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in</a:t>
            </a:r>
            <a:r>
              <a:rPr sz="900" spc="1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any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form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without</a:t>
            </a:r>
            <a:r>
              <a:rPr sz="900" spc="-5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the</a:t>
            </a:r>
            <a:r>
              <a:rPr sz="900" spc="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1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written</a:t>
            </a:r>
            <a:r>
              <a:rPr sz="900" spc="2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consent</a:t>
            </a:r>
            <a:r>
              <a:rPr sz="900" spc="-6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from</a:t>
            </a:r>
            <a:r>
              <a:rPr sz="900" spc="-4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PT</a:t>
            </a:r>
            <a:r>
              <a:rPr sz="900" spc="-20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Trakindo</a:t>
            </a:r>
            <a:r>
              <a:rPr sz="900" spc="-51" dirty="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iberation Sans Narrow"/>
                <a:cs typeface="Liberation Sans Narrow"/>
              </a:rPr>
              <a:t>Utama.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1217980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27F468D-6952-CF68-E212-4CDCEA66377C}"/>
              </a:ext>
            </a:extLst>
          </p:cNvPr>
          <p:cNvSpPr txBox="1">
            <a:spLocks/>
          </p:cNvSpPr>
          <p:nvPr/>
        </p:nvSpPr>
        <p:spPr>
          <a:xfrm>
            <a:off x="2149258" y="2438228"/>
            <a:ext cx="7881292" cy="1981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Liberation Sans Narrow"/>
                <a:ea typeface="+mj-ea"/>
                <a:cs typeface="Liberation Sans Narrow"/>
              </a:defRPr>
            </a:lvl1pPr>
          </a:lstStyle>
          <a:p>
            <a:pPr algn="ctr" defTabSz="685783">
              <a:defRPr/>
            </a:pPr>
            <a:r>
              <a:rPr lang="en-US" dirty="0"/>
              <a:t>COMMON </a:t>
            </a:r>
            <a:br>
              <a:rPr lang="en-US" dirty="0"/>
            </a:br>
            <a:r>
              <a:rPr lang="en-US" dirty="0"/>
              <a:t>CONTRACT CLAUSE ISSUES</a:t>
            </a:r>
            <a:endParaRPr lang="en-US" sz="1500" b="0" kern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EC4695E5-AFAE-4EF0-8798-FB90B94C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17870"/>
            <a:ext cx="8813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200" b="1" kern="0" dirty="0">
              <a:latin typeface="Arial Narrow" panose="020B0606020202030204" pitchFamily="34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1B16B5-09FD-BF6F-0549-6E252C66A3CC}"/>
              </a:ext>
            </a:extLst>
          </p:cNvPr>
          <p:cNvSpPr txBox="1">
            <a:spLocks/>
          </p:cNvSpPr>
          <p:nvPr/>
        </p:nvSpPr>
        <p:spPr>
          <a:xfrm>
            <a:off x="220530" y="114886"/>
            <a:ext cx="11742869" cy="647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SURAT KETERANGAN ASAL/ </a:t>
            </a:r>
            <a:r>
              <a:rPr lang="en-US" i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Narrow"/>
              </a:rPr>
              <a:t>CERTIFICATE OF ORIGIN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967E7-B623-1ED9-8806-22BC93CC5993}"/>
              </a:ext>
            </a:extLst>
          </p:cNvPr>
          <p:cNvGrpSpPr/>
          <p:nvPr/>
        </p:nvGrpSpPr>
        <p:grpSpPr>
          <a:xfrm>
            <a:off x="304800" y="3962400"/>
            <a:ext cx="11666670" cy="623623"/>
            <a:chOff x="304800" y="4182930"/>
            <a:chExt cx="11666670" cy="6236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D75167-4906-F735-8F82-FF0CA94F8C79}"/>
                </a:ext>
              </a:extLst>
            </p:cNvPr>
            <p:cNvSpPr txBox="1"/>
            <p:nvPr/>
          </p:nvSpPr>
          <p:spPr>
            <a:xfrm>
              <a:off x="834760" y="4191000"/>
              <a:ext cx="11136710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TRAKINDO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tidak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dapat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menyerahkan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dokumen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Certificate of Origin 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(COO)/Surat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Keterangan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Asal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Sertifikat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Asal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Usul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Barang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transaksi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suku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cadang</a:t>
              </a:r>
              <a:r>
                <a:rPr lang="en-US" sz="1700" b="1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karena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Trakindo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tidak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menggunakan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dokumen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kepengurusan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kepabeanan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atas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barang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1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Lights On with solid fill">
              <a:extLst>
                <a:ext uri="{FF2B5EF4-FFF2-40B4-BE49-F238E27FC236}">
                  <a16:creationId xmlns:a16="http://schemas.microsoft.com/office/drawing/2014/main" id="{C82E5926-1B9F-8B49-9369-E1F73E0F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" y="4182930"/>
              <a:ext cx="525330" cy="52533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825CEC-3746-621F-78CB-D18AF9E5D3C1}"/>
              </a:ext>
            </a:extLst>
          </p:cNvPr>
          <p:cNvGrpSpPr/>
          <p:nvPr/>
        </p:nvGrpSpPr>
        <p:grpSpPr>
          <a:xfrm>
            <a:off x="0" y="1064595"/>
            <a:ext cx="12344400" cy="2612239"/>
            <a:chOff x="0" y="1064595"/>
            <a:chExt cx="12344400" cy="26122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66C7D8-B1CF-27B1-C265-FD2020DE4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233" b="3557"/>
            <a:stretch/>
          </p:blipFill>
          <p:spPr>
            <a:xfrm>
              <a:off x="3008169" y="1064595"/>
              <a:ext cx="6288232" cy="231181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930D79-12C5-4F5A-2341-8F4062FDB970}"/>
                </a:ext>
              </a:extLst>
            </p:cNvPr>
            <p:cNvSpPr txBox="1"/>
            <p:nvPr/>
          </p:nvSpPr>
          <p:spPr>
            <a:xfrm>
              <a:off x="0" y="3415224"/>
              <a:ext cx="123444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Ref : SSUK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Pasal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5.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Asal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Barang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(Kontrak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Pengadaan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Suku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i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Cadang</a:t>
              </a:r>
              <a:r>
                <a:rPr lang="en-US" sz="11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Dinas PSDKP Kupang)</a:t>
              </a:r>
              <a:endParaRPr lang="en-ID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F2282B-0B01-3911-6492-79759937C5ED}"/>
              </a:ext>
            </a:extLst>
          </p:cNvPr>
          <p:cNvGrpSpPr/>
          <p:nvPr/>
        </p:nvGrpSpPr>
        <p:grpSpPr>
          <a:xfrm>
            <a:off x="228600" y="4910693"/>
            <a:ext cx="11734800" cy="615553"/>
            <a:chOff x="228600" y="5019791"/>
            <a:chExt cx="11734800" cy="6155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7C70D2-243D-7955-1A51-8794C1AB9836}"/>
                </a:ext>
              </a:extLst>
            </p:cNvPr>
            <p:cNvSpPr txBox="1"/>
            <p:nvPr/>
          </p:nvSpPr>
          <p:spPr>
            <a:xfrm>
              <a:off x="834760" y="5019791"/>
              <a:ext cx="11128640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Mengusulkan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menghapus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ketentuan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penyerahan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dokumen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COO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atau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mengubah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ketentuan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tersebut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menjadi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“dan/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atau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” (</a:t>
              </a:r>
              <a:r>
                <a:rPr lang="en-US" sz="1700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Surat </a:t>
              </a:r>
              <a:r>
                <a:rPr lang="en-US" sz="1700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Keterangan</a:t>
              </a:r>
              <a:r>
                <a:rPr lang="en-US" sz="1700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Asal</a:t>
              </a:r>
              <a:r>
                <a:rPr lang="en-US" sz="1700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</a:t>
              </a:r>
              <a:r>
                <a:rPr lang="en-US" sz="1700" b="1" u="sng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</a:t>
              </a:r>
              <a:r>
                <a:rPr lang="en-US" sz="1700" b="1" u="sng" dirty="0" err="1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</a:t>
              </a:r>
              <a:r>
                <a:rPr lang="en-US" sz="1700" b="1" u="sng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</a:t>
              </a:r>
              <a:r>
                <a:rPr lang="en-US" sz="1700" b="1" u="sng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Sertifikat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Produksi</a:t>
              </a:r>
              <a:r>
                <a:rPr lang="en-US" sz="17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ID" sz="1700" b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Questions with solid fill">
              <a:extLst>
                <a:ext uri="{FF2B5EF4-FFF2-40B4-BE49-F238E27FC236}">
                  <a16:creationId xmlns:a16="http://schemas.microsoft.com/office/drawing/2014/main" id="{A5D6D1F7-B278-DC57-A9F8-81ED0201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28600" y="5037270"/>
              <a:ext cx="525330" cy="525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39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11430</TotalTime>
  <Words>2286</Words>
  <Application>Microsoft Office PowerPoint</Application>
  <PresentationFormat>Widescreen</PresentationFormat>
  <Paragraphs>178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Arial Unicode MS</vt:lpstr>
      <vt:lpstr>Calibri</vt:lpstr>
      <vt:lpstr>Liberation Sans Narrow</vt:lpstr>
      <vt:lpstr>Tahoma</vt:lpstr>
      <vt:lpstr>Wingdings</vt:lpstr>
      <vt:lpstr>Office Theme</vt:lpstr>
      <vt:lpstr>SHARING SESSION: Government Contract Clause Issues &amp; Branch Performance Update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Erza Riani; Priscillia Augie Commercial &amp; Contract Management erza.riani@trakindo.co.id  priscillia.augie@trakindo.co.id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Inez Marcheani</dc:creator>
  <cp:lastModifiedBy>Priscillia Augie</cp:lastModifiedBy>
  <cp:revision>346</cp:revision>
  <dcterms:created xsi:type="dcterms:W3CDTF">2022-02-03T04:15:41Z</dcterms:created>
  <dcterms:modified xsi:type="dcterms:W3CDTF">2023-09-06T23:26:33Z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LastSaved">
    <vt:filetime>2022-02-03T00:00:00Z</vt:filetime>
  </property>
</Properties>
</file>