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  <p:sldMasterId id="2147483763" r:id="rId6"/>
    <p:sldMasterId id="2147483779" r:id="rId7"/>
  </p:sldMasterIdLst>
  <p:notesMasterIdLst>
    <p:notesMasterId r:id="rId21"/>
  </p:notesMasterIdLst>
  <p:sldIdLst>
    <p:sldId id="276" r:id="rId8"/>
    <p:sldId id="269" r:id="rId9"/>
    <p:sldId id="270" r:id="rId10"/>
    <p:sldId id="275" r:id="rId11"/>
    <p:sldId id="260" r:id="rId12"/>
    <p:sldId id="813" r:id="rId13"/>
    <p:sldId id="842" r:id="rId14"/>
    <p:sldId id="845" r:id="rId15"/>
    <p:sldId id="814" r:id="rId16"/>
    <p:sldId id="844" r:id="rId17"/>
    <p:sldId id="846" r:id="rId18"/>
    <p:sldId id="84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717171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77922" autoAdjust="0"/>
  </p:normalViewPr>
  <p:slideViewPr>
    <p:cSldViewPr snapToGrid="0">
      <p:cViewPr varScale="1">
        <p:scale>
          <a:sx n="49" d="100"/>
          <a:sy n="49" d="100"/>
        </p:scale>
        <p:origin x="11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/>
              <a:t>Image</a:t>
            </a:r>
            <a:r>
              <a:rPr lang="en-US" b="1" i="1" dirty="0"/>
              <a:t> Evacuation route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diperuntukkan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karyawan</a:t>
            </a:r>
            <a:r>
              <a:rPr lang="en-US" b="1" dirty="0"/>
              <a:t> </a:t>
            </a:r>
            <a:r>
              <a:rPr lang="en-US" b="1" i="1" dirty="0"/>
              <a:t>Head Office. </a:t>
            </a:r>
            <a:r>
              <a:rPr lang="en-US" b="1" i="0" dirty="0" err="1"/>
              <a:t>Untuk</a:t>
            </a:r>
            <a:r>
              <a:rPr lang="en-US" b="1" i="0" dirty="0"/>
              <a:t> </a:t>
            </a:r>
            <a:r>
              <a:rPr lang="en-US" b="1" i="0" dirty="0" err="1"/>
              <a:t>lokasi</a:t>
            </a:r>
            <a:r>
              <a:rPr lang="en-US" b="1" i="0" dirty="0"/>
              <a:t> </a:t>
            </a:r>
            <a:r>
              <a:rPr lang="en-US" b="1" i="0" dirty="0" err="1"/>
              <a:t>lainnya</a:t>
            </a:r>
            <a:r>
              <a:rPr lang="en-US" b="1" i="0" dirty="0"/>
              <a:t>, </a:t>
            </a:r>
            <a:r>
              <a:rPr lang="en-US" b="1" i="0" dirty="0" err="1"/>
              <a:t>silakan</a:t>
            </a:r>
            <a:r>
              <a:rPr lang="en-US" b="1" i="0" dirty="0"/>
              <a:t> </a:t>
            </a:r>
            <a:r>
              <a:rPr lang="en-US" b="1" i="0" dirty="0" err="1"/>
              <a:t>dikonsultasikan</a:t>
            </a:r>
            <a:r>
              <a:rPr lang="en-US" b="1" i="0" dirty="0"/>
              <a:t> </a:t>
            </a:r>
            <a:r>
              <a:rPr lang="en-US" b="1" i="0" dirty="0" err="1"/>
              <a:t>dengan</a:t>
            </a:r>
            <a:r>
              <a:rPr lang="en-US" b="1" i="0" dirty="0"/>
              <a:t> </a:t>
            </a:r>
            <a:r>
              <a:rPr lang="en-US" b="1" i="0" dirty="0" err="1"/>
              <a:t>tim</a:t>
            </a:r>
            <a:r>
              <a:rPr lang="en-US" b="1" i="0" dirty="0"/>
              <a:t> SHE.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Evacuation Plan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dibacakan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Keselamatan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Kesehatan dan Tata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Laksana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 Meeting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dibacakan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Fire or emergency situation (English)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You will hear paging or fire alarm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Please do not panic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Floor warden or the Emergency Response Team (ERT) will guide you through the evacuation process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Do not come back to the building until further safety notification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9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7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417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596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698" y="2181498"/>
            <a:ext cx="5545138" cy="148916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Annual ANZI Caterpillar Dealership Conference 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2C5B5-F4B8-4EA0-B502-88BFCF72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1700" y="3837802"/>
            <a:ext cx="5545136" cy="590321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Proposal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791FD-C9B1-9656-802E-73B28F2D655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Queensland/Australia 8 August 2023</a:t>
            </a:r>
          </a:p>
          <a:p>
            <a:r>
              <a:rPr lang="en-US" sz="1600" dirty="0"/>
              <a:t>Muhammad Siri</a:t>
            </a:r>
          </a:p>
          <a:p>
            <a:r>
              <a:rPr lang="en-US" sz="1600" dirty="0"/>
              <a:t>SHE, Admin</a:t>
            </a:r>
          </a:p>
          <a:p>
            <a:r>
              <a:rPr lang="en-US" sz="1600" dirty="0"/>
              <a:t>Confidentiality Status </a:t>
            </a:r>
            <a:r>
              <a:rPr lang="en-US" sz="1600" b="1" dirty="0">
                <a:highlight>
                  <a:srgbClr val="FFFF00"/>
                </a:highlight>
              </a:rPr>
              <a:t>Yellow</a:t>
            </a:r>
            <a:r>
              <a:rPr lang="en-US" sz="1600" dirty="0"/>
              <a:t> </a:t>
            </a:r>
            <a:r>
              <a:rPr lang="en-ID" sz="1600" i="1" dirty="0"/>
              <a:t>(choose one)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1606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A4E10D-F54C-F423-2F0B-32D4E7038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31"/>
          <a:stretch/>
        </p:blipFill>
        <p:spPr>
          <a:xfrm>
            <a:off x="581193" y="979710"/>
            <a:ext cx="11162316" cy="46242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B9F737-7E57-7F01-4C51-C739A153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561"/>
            <a:ext cx="11029616" cy="904149"/>
          </a:xfrm>
        </p:spPr>
        <p:txBody>
          <a:bodyPr/>
          <a:lstStyle/>
          <a:p>
            <a:r>
              <a:rPr lang="en-US" dirty="0"/>
              <a:t>ANZI SHE STRUCTURE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489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104504"/>
            <a:ext cx="11760925" cy="5924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775308"/>
            <a:ext cx="10136777" cy="5063788"/>
          </a:xfrm>
        </p:spPr>
        <p:txBody>
          <a:bodyPr>
            <a:noAutofit/>
          </a:bodyPr>
          <a:lstStyle/>
          <a:p>
            <a:pPr lvl="1" algn="just"/>
            <a:r>
              <a:rPr lang="en-US" sz="2700" dirty="0"/>
              <a:t>Russel Chalmers - CAVPOWER</a:t>
            </a:r>
          </a:p>
          <a:p>
            <a:pPr lvl="1" algn="just"/>
            <a:r>
              <a:rPr lang="en-US" sz="2700" dirty="0"/>
              <a:t>Dean Heney - TERRACAT </a:t>
            </a:r>
          </a:p>
          <a:p>
            <a:pPr lvl="1" algn="just"/>
            <a:r>
              <a:rPr lang="en-US" sz="2700" dirty="0"/>
              <a:t>Michael Dawson – Hastings Deering</a:t>
            </a:r>
          </a:p>
          <a:p>
            <a:pPr lvl="1" algn="just"/>
            <a:r>
              <a:rPr lang="en-US" sz="2700" dirty="0"/>
              <a:t>William Wilshere – Hastings Deering</a:t>
            </a:r>
          </a:p>
          <a:p>
            <a:pPr lvl="1" algn="just"/>
            <a:r>
              <a:rPr lang="en-US" sz="2700" dirty="0"/>
              <a:t>Natalia Trewin – </a:t>
            </a:r>
            <a:r>
              <a:rPr lang="en-US" sz="2700" dirty="0" err="1"/>
              <a:t>WesTrac</a:t>
            </a:r>
            <a:r>
              <a:rPr lang="en-US" sz="2700" dirty="0"/>
              <a:t> NSW</a:t>
            </a:r>
          </a:p>
          <a:p>
            <a:pPr lvl="1" algn="just"/>
            <a:r>
              <a:rPr lang="en-US" sz="2700" dirty="0"/>
              <a:t>Naren Thevar? – </a:t>
            </a:r>
            <a:r>
              <a:rPr lang="en-US" sz="2700" dirty="0" err="1"/>
              <a:t>WesTrac</a:t>
            </a:r>
            <a:r>
              <a:rPr lang="en-US" sz="2700" dirty="0"/>
              <a:t> WA</a:t>
            </a:r>
          </a:p>
          <a:p>
            <a:pPr lvl="1" algn="just"/>
            <a:r>
              <a:rPr lang="en-US" sz="2700" dirty="0"/>
              <a:t>Steve Donner – William Adams</a:t>
            </a:r>
          </a:p>
          <a:p>
            <a:pPr lvl="1" algn="just"/>
            <a:r>
              <a:rPr lang="en-US" sz="2700" dirty="0"/>
              <a:t>Khairul Nizam Alias – Tractors Malaysia</a:t>
            </a:r>
          </a:p>
          <a:p>
            <a:pPr lvl="1" algn="just"/>
            <a:r>
              <a:rPr lang="en-US" sz="2700" dirty="0"/>
              <a:t>Jayson Koh Poh Fong – Tractors Singapore </a:t>
            </a:r>
          </a:p>
        </p:txBody>
      </p:sp>
    </p:spTree>
    <p:extLst>
      <p:ext uri="{BB962C8B-B14F-4D97-AF65-F5344CB8AC3E}">
        <p14:creationId xmlns:p14="http://schemas.microsoft.com/office/powerpoint/2010/main" val="373505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35C-BEE0-2130-698D-605E5169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435"/>
            <a:ext cx="11029616" cy="838839"/>
          </a:xfrm>
        </p:spPr>
        <p:txBody>
          <a:bodyPr/>
          <a:lstStyle/>
          <a:p>
            <a:r>
              <a:rPr lang="en-US" dirty="0"/>
              <a:t>Invitation – Preliminary Information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A1D7E-FC22-9AA1-3E91-1C686543D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489" b="10204"/>
          <a:stretch/>
        </p:blipFill>
        <p:spPr>
          <a:xfrm>
            <a:off x="581192" y="757646"/>
            <a:ext cx="11029616" cy="5159828"/>
          </a:xfrm>
        </p:spPr>
      </p:pic>
    </p:spTree>
    <p:extLst>
      <p:ext uri="{BB962C8B-B14F-4D97-AF65-F5344CB8AC3E}">
        <p14:creationId xmlns:p14="http://schemas.microsoft.com/office/powerpoint/2010/main" val="23098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C66027-AFF2-4609-8B40-CD7EB0B3CCF6}"/>
              </a:ext>
            </a:extLst>
          </p:cNvPr>
          <p:cNvSpPr txBox="1">
            <a:spLocks/>
          </p:cNvSpPr>
          <p:nvPr/>
        </p:nvSpPr>
        <p:spPr>
          <a:xfrm>
            <a:off x="482598" y="2821941"/>
            <a:ext cx="5819335" cy="166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Muhammad Siri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SHE/Admin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b="1" u="sng" dirty="0">
                <a:solidFill>
                  <a:srgbClr val="FFFFFF"/>
                </a:solidFill>
                <a:ea typeface="ＭＳ Ｐゴシック" charset="0"/>
                <a:cs typeface="ＭＳ Ｐゴシック" charset="0"/>
                <a:sym typeface="CB Univers 67 CondensedBold" charset="0"/>
              </a:rPr>
              <a:t>Muhammad.siri@trakindo.co.id</a:t>
            </a:r>
            <a:endParaRPr lang="en-US" b="1" u="sng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23B5C-0DE1-4A0D-8C16-722504919280}"/>
              </a:ext>
            </a:extLst>
          </p:cNvPr>
          <p:cNvSpPr txBox="1"/>
          <p:nvPr/>
        </p:nvSpPr>
        <p:spPr>
          <a:xfrm>
            <a:off x="482991" y="5383351"/>
            <a:ext cx="581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104601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3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0893" y="190500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XXXX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34093" y="1905000"/>
            <a:ext cx="126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 person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0893" y="3149600"/>
            <a:ext cx="323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XXX (+XXXX XXXX XXXX)</a:t>
            </a:r>
          </a:p>
        </p:txBody>
      </p:sp>
    </p:spTree>
    <p:extLst>
      <p:ext uri="{BB962C8B-B14F-4D97-AF65-F5344CB8AC3E}">
        <p14:creationId xmlns:p14="http://schemas.microsoft.com/office/powerpoint/2010/main" val="406437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D06307-1A56-463C-A161-889D0157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2694094"/>
            <a:ext cx="11029615" cy="9243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ANZI DEALERSHIP FORUM  </a:t>
            </a:r>
            <a:endParaRPr lang="en-ID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54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156756"/>
            <a:ext cx="11499677" cy="653143"/>
          </a:xfrm>
        </p:spPr>
        <p:txBody>
          <a:bodyPr>
            <a:normAutofit/>
          </a:bodyPr>
          <a:lstStyle/>
          <a:p>
            <a:r>
              <a:rPr lang="en-US" sz="3200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2" y="906120"/>
            <a:ext cx="11499677" cy="43320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The ANZI SHE council will actively participate to:</a:t>
            </a:r>
          </a:p>
          <a:p>
            <a:pPr lvl="0"/>
            <a:r>
              <a:rPr lang="en-US" sz="2800" dirty="0"/>
              <a:t>Improve our SHE processes through committee meeting and activities </a:t>
            </a:r>
          </a:p>
          <a:p>
            <a:pPr lvl="0"/>
            <a:r>
              <a:rPr lang="en-US" sz="2800" dirty="0"/>
              <a:t>To hold quarterly meetings</a:t>
            </a:r>
          </a:p>
          <a:p>
            <a:r>
              <a:rPr lang="en-US" sz="2800" dirty="0"/>
              <a:t>Leverage standardization and best practice opportunity across ANZI dealership &amp; Caterpillar</a:t>
            </a:r>
          </a:p>
          <a:p>
            <a:r>
              <a:rPr lang="en-US" sz="2800" dirty="0"/>
              <a:t>Provide a forum to consolidate feedback &amp; request from dealerships to Caterpillar</a:t>
            </a:r>
          </a:p>
          <a:p>
            <a:r>
              <a:rPr lang="en-US" sz="2800" dirty="0"/>
              <a:t>Share information between dealerships</a:t>
            </a:r>
          </a:p>
        </p:txBody>
      </p:sp>
    </p:spTree>
    <p:extLst>
      <p:ext uri="{BB962C8B-B14F-4D97-AF65-F5344CB8AC3E}">
        <p14:creationId xmlns:p14="http://schemas.microsoft.com/office/powerpoint/2010/main" val="49398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156756"/>
            <a:ext cx="11499677" cy="653143"/>
          </a:xfrm>
        </p:spPr>
        <p:txBody>
          <a:bodyPr>
            <a:normAutofit/>
          </a:bodyPr>
          <a:lstStyle/>
          <a:p>
            <a:r>
              <a:rPr lang="en-US" sz="3200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2" y="906121"/>
            <a:ext cx="11499677" cy="290823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Formalization of process and mechanism to communicate safety critical &amp; business improvement information</a:t>
            </a:r>
          </a:p>
          <a:p>
            <a:pPr lvl="0"/>
            <a:r>
              <a:rPr lang="en-US" sz="2800" dirty="0"/>
              <a:t>Source and share solution for shared high risks</a:t>
            </a:r>
          </a:p>
          <a:p>
            <a:r>
              <a:rPr lang="en-US" sz="2800" dirty="0"/>
              <a:t>Access to dealers SME’s for high risks</a:t>
            </a:r>
          </a:p>
          <a:p>
            <a:r>
              <a:rPr lang="en-US" sz="2800" dirty="0"/>
              <a:t>Engage Caterpillar to actively partner with ANZI Dealer Committee</a:t>
            </a:r>
          </a:p>
        </p:txBody>
      </p:sp>
    </p:spTree>
    <p:extLst>
      <p:ext uri="{BB962C8B-B14F-4D97-AF65-F5344CB8AC3E}">
        <p14:creationId xmlns:p14="http://schemas.microsoft.com/office/powerpoint/2010/main" val="116398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156756"/>
            <a:ext cx="11499677" cy="653143"/>
          </a:xfrm>
        </p:spPr>
        <p:txBody>
          <a:bodyPr>
            <a:normAutofit/>
          </a:bodyPr>
          <a:lstStyle/>
          <a:p>
            <a:r>
              <a:rPr lang="en-US" sz="3200" dirty="0"/>
              <a:t>Time and 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2" y="906121"/>
            <a:ext cx="11499677" cy="283028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800" b="1" dirty="0"/>
              <a:t>Time:</a:t>
            </a:r>
          </a:p>
          <a:p>
            <a:pPr marL="0" lvl="0" indent="0">
              <a:buNone/>
            </a:pPr>
            <a:r>
              <a:rPr lang="en-US" sz="2800" dirty="0"/>
              <a:t>ANZI Dealer EHS Council forum will take place around 2 days: </a:t>
            </a:r>
          </a:p>
          <a:p>
            <a:pPr marL="0" lvl="0" indent="0">
              <a:buNone/>
            </a:pPr>
            <a:r>
              <a:rPr lang="en-US" sz="2800" dirty="0"/>
              <a:t>Tue to Wed, 8</a:t>
            </a:r>
            <a:r>
              <a:rPr lang="en-US" sz="2800" baseline="30000" dirty="0"/>
              <a:t>th</a:t>
            </a:r>
            <a:r>
              <a:rPr lang="en-US" sz="2800" dirty="0"/>
              <a:t> to 9</a:t>
            </a:r>
            <a:r>
              <a:rPr lang="en-US" sz="2800" baseline="30000" dirty="0"/>
              <a:t>th</a:t>
            </a:r>
            <a:r>
              <a:rPr lang="en-US" sz="2800" dirty="0"/>
              <a:t> August 2023 (3</a:t>
            </a:r>
            <a:r>
              <a:rPr lang="en-US" sz="2800" baseline="30000" dirty="0"/>
              <a:t>rd</a:t>
            </a:r>
            <a:r>
              <a:rPr lang="en-US" sz="2800" dirty="0"/>
              <a:t> Offline Meeting), 1 day with Dealer sharing session and the other 1 day will visit to Host Facilities / Premises and Operation to see the best practice, technology etc.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4E311D-E892-5EC0-DB62-7827EFDE5D47}"/>
              </a:ext>
            </a:extLst>
          </p:cNvPr>
          <p:cNvSpPr txBox="1">
            <a:spLocks/>
          </p:cNvSpPr>
          <p:nvPr/>
        </p:nvSpPr>
        <p:spPr>
          <a:xfrm>
            <a:off x="343979" y="3736410"/>
            <a:ext cx="11499677" cy="1593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3525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Venue: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800" dirty="0"/>
              <a:t>Mackay Hasting Deering’s Park, Queensland, Australia.	</a:t>
            </a:r>
          </a:p>
        </p:txBody>
      </p:sp>
    </p:spTree>
    <p:extLst>
      <p:ext uri="{BB962C8B-B14F-4D97-AF65-F5344CB8AC3E}">
        <p14:creationId xmlns:p14="http://schemas.microsoft.com/office/powerpoint/2010/main" val="400003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104504"/>
            <a:ext cx="11760925" cy="5924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75308"/>
            <a:ext cx="11329849" cy="345705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Day 1: being discussed with all the members</a:t>
            </a:r>
            <a:endParaRPr lang="en-US" sz="2000" dirty="0"/>
          </a:p>
          <a:p>
            <a:pPr lvl="1" algn="just"/>
            <a:r>
              <a:rPr lang="en-US" dirty="0"/>
              <a:t>Strategic Initiatives within the Dealership</a:t>
            </a:r>
          </a:p>
          <a:p>
            <a:pPr lvl="1" algn="just"/>
            <a:r>
              <a:rPr lang="en-US" dirty="0"/>
              <a:t>Issues that need support </a:t>
            </a:r>
          </a:p>
          <a:p>
            <a:pPr lvl="1" algn="just"/>
            <a:r>
              <a:rPr lang="en-US" dirty="0"/>
              <a:t>Good / Lesson Learned New stories.</a:t>
            </a:r>
          </a:p>
          <a:p>
            <a:pPr lvl="1" algn="just"/>
            <a:r>
              <a:rPr lang="en-US" dirty="0"/>
              <a:t>ESG Journey</a:t>
            </a:r>
          </a:p>
          <a:p>
            <a:pPr lvl="1" algn="just"/>
            <a:r>
              <a:rPr lang="en-US" dirty="0"/>
              <a:t>Electrification</a:t>
            </a:r>
          </a:p>
          <a:p>
            <a:pPr marL="342900" lvl="1" indent="0" algn="just">
              <a:buNone/>
            </a:pPr>
            <a:r>
              <a:rPr lang="en-US" dirty="0"/>
              <a:t>Each Dealer to present max. 10 slides / video on their current and future state within business topics mentioned above.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7976BA-E7E7-EC24-25AA-7BDC47803435}"/>
              </a:ext>
            </a:extLst>
          </p:cNvPr>
          <p:cNvSpPr txBox="1">
            <a:spLocks/>
          </p:cNvSpPr>
          <p:nvPr/>
        </p:nvSpPr>
        <p:spPr>
          <a:xfrm>
            <a:off x="361404" y="4232616"/>
            <a:ext cx="11329849" cy="1397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3525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7462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1088" indent="-1809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Day 2:</a:t>
            </a:r>
            <a:endParaRPr lang="en-US" sz="2000" dirty="0"/>
          </a:p>
          <a:p>
            <a:pPr lvl="1" algn="just"/>
            <a:r>
              <a:rPr lang="en-US" dirty="0"/>
              <a:t>Walk around Hastings Deering Site to see new Technology Parts Handling</a:t>
            </a:r>
          </a:p>
          <a:p>
            <a:pPr lvl="1" algn="just"/>
            <a:r>
              <a:rPr lang="en-US" dirty="0"/>
              <a:t>Safety Observation and Engage with the Hastings Deering Team</a:t>
            </a:r>
          </a:p>
        </p:txBody>
      </p:sp>
    </p:spTree>
    <p:extLst>
      <p:ext uri="{BB962C8B-B14F-4D97-AF65-F5344CB8AC3E}">
        <p14:creationId xmlns:p14="http://schemas.microsoft.com/office/powerpoint/2010/main" val="31024033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3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TEUHJXYQTMNJ-5-479108</_dlc_DocId>
    <_dlc_DocIdUrl xmlns="a834bd3c-c1b2-4e1a-ae5b-24059a9457b3">
      <Url>http://portal.trakindo.co.id/_layouts/15/DocIdRedir.aspx?ID=TEUHJXYQTMNJ-5-479108</Url>
      <Description>TEUHJXYQTMNJ-5-479108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DD807-67E5-40DC-8007-07DF01C541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7a9fd858-01c7-467a-bf89-1c153ad60811"/>
    <ds:schemaRef ds:uri="http://schemas.microsoft.com/sharepoint/v4"/>
    <ds:schemaRef ds:uri="a834bd3c-c1b2-4e1a-ae5b-24059a9457b3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B1EF0F-3FCF-4FA8-AA1A-9541D2E7C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2652</TotalTime>
  <Words>524</Words>
  <Application>Microsoft Office PowerPoint</Application>
  <PresentationFormat>Widescreen</PresentationFormat>
  <Paragraphs>75</Paragraphs>
  <Slides>13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Wingdings 2</vt:lpstr>
      <vt:lpstr>DividendVTI</vt:lpstr>
      <vt:lpstr>1_DividendVTI</vt:lpstr>
      <vt:lpstr>3_DividendVTI</vt:lpstr>
      <vt:lpstr>Annual ANZI Caterpillar Dealership Conference </vt:lpstr>
      <vt:lpstr>PowerPoint Presentation</vt:lpstr>
      <vt:lpstr>PowerPoint Presentation</vt:lpstr>
      <vt:lpstr>PowerPoint Presentation</vt:lpstr>
      <vt:lpstr>ANZI DEALERSHIP FORUM  </vt:lpstr>
      <vt:lpstr>Mission Statement</vt:lpstr>
      <vt:lpstr>Goals and Objectives</vt:lpstr>
      <vt:lpstr>Time and Venue</vt:lpstr>
      <vt:lpstr>Agenda</vt:lpstr>
      <vt:lpstr>ANZI SHE STRUCTURE</vt:lpstr>
      <vt:lpstr>Team Members</vt:lpstr>
      <vt:lpstr>Invitation – Preliminary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Marcheani;dinda.a.amalia@trakindo.co.id</dc:creator>
  <cp:lastModifiedBy>Muhammad Siri</cp:lastModifiedBy>
  <cp:revision>57</cp:revision>
  <dcterms:created xsi:type="dcterms:W3CDTF">2020-12-13T05:03:00Z</dcterms:created>
  <dcterms:modified xsi:type="dcterms:W3CDTF">2023-05-30T03:30:36Z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e4cc804e-1621-4000-bebf-3f5fc668dec9</vt:lpwstr>
  </property>
</Properties>
</file>