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6"/>
  </p:notes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396A5B-C56F-4ACD-A8FE-FC967BEE2BA5}" v="1" dt="2023-01-31T01:10:06.1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120" d="100"/>
          <a:sy n="120" d="100"/>
        </p:scale>
        <p:origin x="22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6D40E-5E7B-4387-8CDE-F6926F15CCE5}" type="datetimeFigureOut">
              <a:rPr lang="en-AU" smtClean="0"/>
              <a:t>14/03/2023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54557-3020-496A-832E-FE85C723063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04758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38764" rtl="0" eaLnBrk="1" latinLnBrk="0" hangingPunct="1">
      <a:defRPr sz="707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0" hangingPunct="1">
      <a:defRPr sz="707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0" hangingPunct="1">
      <a:defRPr sz="707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0" hangingPunct="1">
      <a:defRPr sz="707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0" hangingPunct="1">
      <a:defRPr sz="707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0" hangingPunct="1">
      <a:defRPr sz="707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0" hangingPunct="1">
      <a:defRPr sz="707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0" hangingPunct="1">
      <a:defRPr sz="707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0" hangingPunct="1">
      <a:defRPr sz="7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254557-3020-496A-832E-FE85C7230632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73427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6AC6-C81F-43F8-9214-044B0D3BF7DE}" type="datetimeFigureOut">
              <a:rPr lang="en-AU" smtClean="0"/>
              <a:t>14/03/2023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0A15-6CFB-453B-BD2F-C251A6FE962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272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6AC6-C81F-43F8-9214-044B0D3BF7DE}" type="datetimeFigureOut">
              <a:rPr lang="en-AU" smtClean="0"/>
              <a:t>14/03/2023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0A15-6CFB-453B-BD2F-C251A6FE962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89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6AC6-C81F-43F8-9214-044B0D3BF7DE}" type="datetimeFigureOut">
              <a:rPr lang="en-AU" smtClean="0"/>
              <a:t>14/03/2023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0A15-6CFB-453B-BD2F-C251A6FE962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2030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6AC6-C81F-43F8-9214-044B0D3BF7DE}" type="datetimeFigureOut">
              <a:rPr lang="en-AU" smtClean="0"/>
              <a:t>14/03/2023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0A15-6CFB-453B-BD2F-C251A6FE962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90270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6AC6-C81F-43F8-9214-044B0D3BF7DE}" type="datetimeFigureOut">
              <a:rPr lang="en-AU" smtClean="0"/>
              <a:t>14/03/2023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0A15-6CFB-453B-BD2F-C251A6FE962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09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6AC6-C81F-43F8-9214-044B0D3BF7DE}" type="datetimeFigureOut">
              <a:rPr lang="en-AU" smtClean="0"/>
              <a:t>14/03/2023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0A15-6CFB-453B-BD2F-C251A6FE962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96643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6AC6-C81F-43F8-9214-044B0D3BF7DE}" type="datetimeFigureOut">
              <a:rPr lang="en-AU" smtClean="0"/>
              <a:t>14/03/2023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0A15-6CFB-453B-BD2F-C251A6FE962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8606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6AC6-C81F-43F8-9214-044B0D3BF7DE}" type="datetimeFigureOut">
              <a:rPr lang="en-AU" smtClean="0"/>
              <a:t>14/03/2023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0A15-6CFB-453B-BD2F-C251A6FE962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15881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6AC6-C81F-43F8-9214-044B0D3BF7DE}" type="datetimeFigureOut">
              <a:rPr lang="en-AU" smtClean="0"/>
              <a:t>14/03/2023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0A15-6CFB-453B-BD2F-C251A6FE962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5433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6AC6-C81F-43F8-9214-044B0D3BF7DE}" type="datetimeFigureOut">
              <a:rPr lang="en-AU" smtClean="0"/>
              <a:t>14/03/2023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0A15-6CFB-453B-BD2F-C251A6FE962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63406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6AC6-C81F-43F8-9214-044B0D3BF7DE}" type="datetimeFigureOut">
              <a:rPr lang="en-AU" smtClean="0"/>
              <a:t>14/03/2023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0A15-6CFB-453B-BD2F-C251A6FE962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0370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B6AC6-C81F-43F8-9214-044B0D3BF7DE}" type="datetimeFigureOut">
              <a:rPr lang="en-AU" smtClean="0"/>
              <a:t>14/03/2023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10A15-6CFB-453B-BD2F-C251A6FE9626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8" name="MSIPCMContentMarking" descr="{&quot;HashCode&quot;:135238423,&quot;Placement&quot;:&quot;Footer&quot;,&quot;Top&quot;:759.343,&quot;Left&quot;:0.0,&quot;SlideWidth&quot;:540,&quot;SlideHeight&quot;:780}">
            <a:extLst>
              <a:ext uri="{FF2B5EF4-FFF2-40B4-BE49-F238E27FC236}">
                <a16:creationId xmlns:a16="http://schemas.microsoft.com/office/drawing/2014/main" id="{F63CFF48-80A3-4C79-326F-0481F3E7F5CA}"/>
              </a:ext>
            </a:extLst>
          </p:cNvPr>
          <p:cNvSpPr txBox="1"/>
          <p:nvPr userDrawn="1"/>
        </p:nvSpPr>
        <p:spPr>
          <a:xfrm>
            <a:off x="0" y="9643656"/>
            <a:ext cx="1882256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AU" sz="1000">
                <a:solidFill>
                  <a:srgbClr val="737373"/>
                </a:solidFill>
                <a:latin typeface="Calibri" panose="020F0502020204030204" pitchFamily="34" charset="0"/>
              </a:rPr>
              <a:t>Caterpillar: Confidential Green</a:t>
            </a:r>
          </a:p>
        </p:txBody>
      </p:sp>
    </p:spTree>
    <p:extLst>
      <p:ext uri="{BB962C8B-B14F-4D97-AF65-F5344CB8AC3E}">
        <p14:creationId xmlns:p14="http://schemas.microsoft.com/office/powerpoint/2010/main" val="345407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76B2075-6C28-47F6-88F1-CF6670CE91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0004" y="-2"/>
            <a:ext cx="2607996" cy="138499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18C13C3-59DF-4D7B-8D5C-2DB13ED403E2}"/>
              </a:ext>
            </a:extLst>
          </p:cNvPr>
          <p:cNvSpPr txBox="1"/>
          <p:nvPr/>
        </p:nvSpPr>
        <p:spPr>
          <a:xfrm>
            <a:off x="0" y="-1"/>
            <a:ext cx="4572000" cy="13849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ASIA PACIFIC  DEALER MARKETING AND SALES SUMMIT </a:t>
            </a:r>
          </a:p>
          <a:p>
            <a:r>
              <a:rPr lang="en-AU" sz="1200" b="1" i="1" dirty="0">
                <a:solidFill>
                  <a:srgbClr val="FFC000"/>
                </a:solidFill>
                <a:latin typeface="Arial Narrow" panose="020B0606020202030204" pitchFamily="34" charset="0"/>
              </a:rPr>
              <a:t>CISD Sales Execution and Dealer Operational Excellence  </a:t>
            </a:r>
          </a:p>
          <a:p>
            <a:endParaRPr lang="en-AU" sz="1400" b="1" dirty="0">
              <a:solidFill>
                <a:srgbClr val="FFC000"/>
              </a:solidFill>
              <a:latin typeface="Arial Narrow" panose="020B0606020202030204" pitchFamily="34" charset="0"/>
            </a:endParaRPr>
          </a:p>
          <a:p>
            <a:r>
              <a:rPr lang="en-A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08 - 12 MAY 2023 | ONE FARRER HOTEL | SINGAPORE </a:t>
            </a:r>
          </a:p>
          <a:p>
            <a:endParaRPr lang="en-AU" sz="1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A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DRAFT AGENDA 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9BE3A9-734A-4473-B0A3-803E584E995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63440" y="1086066"/>
            <a:ext cx="1418808" cy="22315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FF49F8E-9D15-4B7E-8B4B-621F5EA58358}"/>
              </a:ext>
            </a:extLst>
          </p:cNvPr>
          <p:cNvSpPr txBox="1"/>
          <p:nvPr/>
        </p:nvSpPr>
        <p:spPr>
          <a:xfrm>
            <a:off x="0" y="1384994"/>
            <a:ext cx="6858000" cy="184665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AU" sz="1250" b="1" dirty="0">
                <a:latin typeface="Arial Narrow" panose="020B0606020202030204" pitchFamily="34" charset="0"/>
              </a:rPr>
              <a:t>PURPOSE: </a:t>
            </a:r>
            <a:r>
              <a:rPr lang="en-AU" sz="1250" dirty="0">
                <a:latin typeface="Arial Narrow" panose="020B0606020202030204" pitchFamily="34" charset="0"/>
              </a:rPr>
              <a:t>Connecting APD dealers to learn, network and grow through Go-To-Market and Operational excellence practices sharing; elevating dealers’ capabilities and business processes to achieve profitable Services Growth. </a:t>
            </a:r>
          </a:p>
          <a:p>
            <a:endParaRPr lang="en-AU" sz="1250" dirty="0">
              <a:latin typeface="Arial Narrow" panose="020B0606020202030204" pitchFamily="34" charset="0"/>
            </a:endParaRPr>
          </a:p>
          <a:p>
            <a:r>
              <a:rPr lang="en-AU" sz="1250" b="1" dirty="0">
                <a:latin typeface="Arial Narrow" panose="020B0606020202030204" pitchFamily="34" charset="0"/>
              </a:rPr>
              <a:t>THEME : </a:t>
            </a:r>
            <a:r>
              <a:rPr lang="en-AU" sz="1250" dirty="0">
                <a:latin typeface="Arial Narrow" panose="020B0606020202030204" pitchFamily="34" charset="0"/>
              </a:rPr>
              <a:t>Offer SERVICES and CHANNELS to suit different customer types and purchasing channel preferences; with great focus on CI aftermarket opportunities enabled through integrated services offering and customer experience </a:t>
            </a:r>
          </a:p>
          <a:p>
            <a:endParaRPr lang="en-AU" sz="1250" dirty="0">
              <a:latin typeface="Arial Narrow" panose="020B0606020202030204" pitchFamily="34" charset="0"/>
            </a:endParaRPr>
          </a:p>
          <a:p>
            <a:r>
              <a:rPr lang="en-AU" sz="1250" b="1" dirty="0">
                <a:latin typeface="Arial Narrow" panose="020B0606020202030204" pitchFamily="34" charset="0"/>
              </a:rPr>
              <a:t>TARGET AUDIENCE : </a:t>
            </a:r>
            <a:r>
              <a:rPr lang="en-AU" sz="1250" dirty="0">
                <a:latin typeface="Arial Narrow" panose="020B0606020202030204" pitchFamily="34" charset="0"/>
              </a:rPr>
              <a:t>Dealer Marketing, Sales GM / Managers, Customer Experience Managers</a:t>
            </a:r>
          </a:p>
          <a:p>
            <a:endParaRPr lang="en-AU" sz="1400" dirty="0">
              <a:latin typeface="Arial Narrow" panose="020B0606020202030204" pitchFamily="34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E4BACA1-72E8-456A-9CB5-C5DD993DC929}"/>
              </a:ext>
            </a:extLst>
          </p:cNvPr>
          <p:cNvCxnSpPr/>
          <p:nvPr/>
        </p:nvCxnSpPr>
        <p:spPr>
          <a:xfrm>
            <a:off x="2615713" y="7307355"/>
            <a:ext cx="1634291" cy="0"/>
          </a:xfrm>
          <a:prstGeom prst="line">
            <a:avLst/>
          </a:prstGeom>
          <a:ln w="19050">
            <a:solidFill>
              <a:schemeClr val="accent4"/>
            </a:solidFill>
            <a:prstDash val="sysDot"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BB853AB-41A5-4E91-99A8-8B9503029CCF}"/>
              </a:ext>
            </a:extLst>
          </p:cNvPr>
          <p:cNvSpPr txBox="1"/>
          <p:nvPr/>
        </p:nvSpPr>
        <p:spPr>
          <a:xfrm>
            <a:off x="0" y="3200876"/>
            <a:ext cx="6858000" cy="72019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AU" sz="1400" b="1" dirty="0">
                <a:latin typeface="Arial Narrow" panose="020B0606020202030204" pitchFamily="34" charset="0"/>
              </a:rPr>
              <a:t>UPDATED SCHEDULE </a:t>
            </a:r>
          </a:p>
          <a:p>
            <a:endParaRPr lang="en-AU" sz="1400" b="1" dirty="0">
              <a:latin typeface="Arial Narrow" panose="020B0606020202030204" pitchFamily="34" charset="0"/>
            </a:endParaRPr>
          </a:p>
          <a:p>
            <a:r>
              <a:rPr lang="en-AU" sz="1400" b="1" dirty="0">
                <a:solidFill>
                  <a:schemeClr val="accent5"/>
                </a:solidFill>
                <a:latin typeface="Arial Narrow" panose="020B0606020202030204" pitchFamily="34" charset="0"/>
              </a:rPr>
              <a:t>Monday May 8 2023  </a:t>
            </a:r>
          </a:p>
          <a:p>
            <a:pPr marL="171450" indent="-171450">
              <a:buFont typeface="Arial Narrow" panose="020B0606020202030204" pitchFamily="34" charset="0"/>
              <a:buChar char="–"/>
            </a:pPr>
            <a:r>
              <a:rPr lang="en-AU" sz="1400" dirty="0">
                <a:latin typeface="Arial Narrow" panose="020B0606020202030204" pitchFamily="34" charset="0"/>
              </a:rPr>
              <a:t>Evening Welcome Cocktail</a:t>
            </a:r>
          </a:p>
          <a:p>
            <a:endParaRPr lang="en-AU" sz="1400" dirty="0">
              <a:latin typeface="Arial Narrow" panose="020B0606020202030204" pitchFamily="34" charset="0"/>
            </a:endParaRPr>
          </a:p>
          <a:p>
            <a:r>
              <a:rPr lang="en-AU" sz="1400" b="1" dirty="0">
                <a:solidFill>
                  <a:schemeClr val="accent5"/>
                </a:solidFill>
                <a:latin typeface="Arial Narrow" panose="020B0606020202030204" pitchFamily="34" charset="0"/>
              </a:rPr>
              <a:t>Day 1, Tuesday May 9 2023  (CISD Sales Execution ) </a:t>
            </a:r>
          </a:p>
          <a:p>
            <a:pPr marL="171450" indent="-171450">
              <a:buFont typeface="Arial Narrow" panose="020B0606020202030204" pitchFamily="34" charset="0"/>
              <a:buChar char="–"/>
            </a:pPr>
            <a:r>
              <a:rPr lang="en-AU" sz="1400" dirty="0">
                <a:latin typeface="Arial Narrow" panose="020B0606020202030204" pitchFamily="34" charset="0"/>
              </a:rPr>
              <a:t>Driving an Integrated CX through Digital solutions </a:t>
            </a:r>
          </a:p>
          <a:p>
            <a:pPr marL="171450" indent="-171450">
              <a:buFont typeface="Arial Narrow" panose="020B0606020202030204" pitchFamily="34" charset="0"/>
              <a:buChar char="–"/>
            </a:pPr>
            <a:r>
              <a:rPr lang="en-AU" sz="1400" dirty="0">
                <a:latin typeface="Arial Narrow" panose="020B0606020202030204" pitchFamily="34" charset="0"/>
              </a:rPr>
              <a:t>CI Services Growth: 5 Breakthroughs </a:t>
            </a:r>
            <a:r>
              <a:rPr lang="en-AU" sz="1400" dirty="0">
                <a:solidFill>
                  <a:schemeClr val="accent5"/>
                </a:solidFill>
                <a:latin typeface="Arial Narrow" panose="020B0606020202030204" pitchFamily="34" charset="0"/>
              </a:rPr>
              <a:t> </a:t>
            </a:r>
            <a:r>
              <a:rPr lang="en-AU" sz="1400" b="1" dirty="0">
                <a:solidFill>
                  <a:schemeClr val="accent5"/>
                </a:solidFill>
                <a:latin typeface="Arial Narrow" panose="020B0606020202030204" pitchFamily="34" charset="0"/>
              </a:rPr>
              <a:t> </a:t>
            </a:r>
          </a:p>
          <a:p>
            <a:pPr marL="171450" indent="-171450">
              <a:buFont typeface="Arial Narrow" panose="020B0606020202030204" pitchFamily="34" charset="0"/>
              <a:buChar char="–"/>
            </a:pPr>
            <a:r>
              <a:rPr lang="en-AU" sz="1400" dirty="0">
                <a:latin typeface="Arial Narrow" panose="020B0606020202030204" pitchFamily="34" charset="0"/>
              </a:rPr>
              <a:t>4-10 Year CVA Winning Recipe &amp; Dealer Practice Shares </a:t>
            </a:r>
            <a:r>
              <a:rPr lang="en-AU" sz="1400" b="1" dirty="0">
                <a:solidFill>
                  <a:srgbClr val="00B0F0"/>
                </a:solidFill>
                <a:latin typeface="Arial Narrow" panose="020B0606020202030204" pitchFamily="34" charset="0"/>
              </a:rPr>
              <a:t> </a:t>
            </a:r>
            <a:r>
              <a:rPr lang="en-AU" sz="1400" dirty="0">
                <a:latin typeface="Arial Narrow" panose="020B0606020202030204" pitchFamily="34" charset="0"/>
              </a:rPr>
              <a:t> </a:t>
            </a:r>
            <a:r>
              <a:rPr lang="en-AU" sz="1400" dirty="0">
                <a:solidFill>
                  <a:schemeClr val="accent5"/>
                </a:solidFill>
                <a:latin typeface="Arial Narrow" panose="020B0606020202030204" pitchFamily="34" charset="0"/>
              </a:rPr>
              <a:t> </a:t>
            </a:r>
            <a:endParaRPr lang="en-AU" sz="14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marL="171450" indent="-171450">
              <a:buFont typeface="Arial Narrow" panose="020B0606020202030204" pitchFamily="34" charset="0"/>
              <a:buChar char="–"/>
            </a:pPr>
            <a:r>
              <a:rPr lang="en-AU" sz="1400" dirty="0">
                <a:latin typeface="Arial Narrow" panose="020B0606020202030204" pitchFamily="34" charset="0"/>
              </a:rPr>
              <a:t>Rebuilds Winning Recipe &amp; Dealer Practice Shares   </a:t>
            </a:r>
            <a:r>
              <a:rPr lang="en-AU" sz="1400" dirty="0">
                <a:solidFill>
                  <a:schemeClr val="accent5"/>
                </a:solidFill>
                <a:latin typeface="Arial Narrow" panose="020B0606020202030204" pitchFamily="34" charset="0"/>
              </a:rPr>
              <a:t> </a:t>
            </a:r>
            <a:endParaRPr lang="en-AU" sz="1400" dirty="0">
              <a:latin typeface="Arial Narrow" panose="020B0606020202030204" pitchFamily="34" charset="0"/>
            </a:endParaRPr>
          </a:p>
          <a:p>
            <a:endParaRPr lang="en-AU" sz="1400" dirty="0">
              <a:latin typeface="Arial Narrow" panose="020B0606020202030204" pitchFamily="34" charset="0"/>
            </a:endParaRPr>
          </a:p>
          <a:p>
            <a:r>
              <a:rPr lang="en-AU" sz="1400" b="1" dirty="0">
                <a:solidFill>
                  <a:schemeClr val="accent5"/>
                </a:solidFill>
                <a:latin typeface="Arial Narrow" panose="020B0606020202030204" pitchFamily="34" charset="0"/>
              </a:rPr>
              <a:t>Day 2, Wednesday May 10 2023  (CISD Sales Execution) </a:t>
            </a:r>
          </a:p>
          <a:p>
            <a:pPr marL="171450" indent="-171450">
              <a:buFont typeface="Arial Narrow" panose="020B0606020202030204" pitchFamily="34" charset="0"/>
              <a:buChar char="–"/>
            </a:pPr>
            <a:r>
              <a:rPr lang="en-AU" sz="1400" dirty="0">
                <a:latin typeface="Arial Narrow" panose="020B0606020202030204" pitchFamily="34" charset="0"/>
              </a:rPr>
              <a:t>Sales PSE Winning Recipe &amp; Dealer Practice Shares</a:t>
            </a:r>
          </a:p>
          <a:p>
            <a:pPr marL="171450" indent="-171450">
              <a:buFont typeface="Arial Narrow" panose="020B0606020202030204" pitchFamily="34" charset="0"/>
              <a:buChar char="–"/>
            </a:pPr>
            <a:r>
              <a:rPr lang="en-AU" sz="1400" dirty="0">
                <a:latin typeface="Arial Narrow" panose="020B0606020202030204" pitchFamily="34" charset="0"/>
              </a:rPr>
              <a:t>Marketing PSE Winning Recipe &amp; Dealer Practice Shares   </a:t>
            </a:r>
          </a:p>
          <a:p>
            <a:pPr marL="171450" indent="-171450">
              <a:buFont typeface="Arial Narrow" panose="020B0606020202030204" pitchFamily="34" charset="0"/>
              <a:buChar char="–"/>
            </a:pPr>
            <a:r>
              <a:rPr lang="en-AU" sz="1400" dirty="0">
                <a:latin typeface="Arial Narrow" panose="020B0606020202030204" pitchFamily="34" charset="0"/>
              </a:rPr>
              <a:t>eCommerce Activation Winning Recipe &amp; Dealer Practice Shares  </a:t>
            </a:r>
            <a:r>
              <a:rPr lang="en-AU" sz="1400" dirty="0">
                <a:solidFill>
                  <a:schemeClr val="accent5"/>
                </a:solidFill>
                <a:latin typeface="Arial Narrow" panose="020B0606020202030204" pitchFamily="34" charset="0"/>
              </a:rPr>
              <a:t> </a:t>
            </a:r>
          </a:p>
          <a:p>
            <a:pPr marL="171450" indent="-171450">
              <a:buFont typeface="Arial Narrow" panose="020B0606020202030204" pitchFamily="34" charset="0"/>
              <a:buChar char="–"/>
            </a:pPr>
            <a:r>
              <a:rPr lang="en-AU" sz="1400" b="1" dirty="0">
                <a:latin typeface="Arial Narrow" panose="020B0606020202030204" pitchFamily="34" charset="0"/>
              </a:rPr>
              <a:t>Team Dinner  </a:t>
            </a:r>
          </a:p>
          <a:p>
            <a:endParaRPr lang="en-AU" sz="1400" dirty="0">
              <a:latin typeface="Arial Narrow" panose="020B0606020202030204" pitchFamily="34" charset="0"/>
            </a:endParaRPr>
          </a:p>
          <a:p>
            <a:r>
              <a:rPr lang="en-AU" sz="1400" b="1" dirty="0">
                <a:solidFill>
                  <a:schemeClr val="accent5"/>
                </a:solidFill>
                <a:latin typeface="Arial Narrow" panose="020B0606020202030204" pitchFamily="34" charset="0"/>
              </a:rPr>
              <a:t>Day 3, Thursday May 11 2023 (Dealer Operational Excellence) </a:t>
            </a:r>
          </a:p>
          <a:p>
            <a:pPr marL="171450" indent="-171450">
              <a:buFont typeface="Arial Narrow" panose="020B0606020202030204" pitchFamily="34" charset="0"/>
              <a:buChar char="–"/>
            </a:pPr>
            <a:r>
              <a:rPr lang="en-AU" sz="1400" dirty="0">
                <a:latin typeface="Arial Narrow" panose="020B0606020202030204" pitchFamily="34" charset="0"/>
              </a:rPr>
              <a:t>MSEP Current Performance Highlights </a:t>
            </a:r>
          </a:p>
          <a:p>
            <a:pPr marL="171450" indent="-171450">
              <a:buFont typeface="Arial Narrow" panose="020B0606020202030204" pitchFamily="34" charset="0"/>
              <a:buChar char="–"/>
            </a:pPr>
            <a:r>
              <a:rPr lang="en-AU" sz="1400" dirty="0">
                <a:latin typeface="Arial Narrow" panose="020B0606020202030204" pitchFamily="34" charset="0"/>
              </a:rPr>
              <a:t>Global MSEP Program – Correlation between MSEP &amp; Financials &amp; Key highlights of 2024 </a:t>
            </a:r>
          </a:p>
          <a:p>
            <a:pPr marL="171450" indent="-171450">
              <a:buFont typeface="Arial Narrow" panose="020B0606020202030204" pitchFamily="34" charset="0"/>
              <a:buChar char="–"/>
            </a:pPr>
            <a:r>
              <a:rPr lang="en-AU" sz="1400" dirty="0">
                <a:latin typeface="Arial Narrow" panose="020B0606020202030204" pitchFamily="34" charset="0"/>
              </a:rPr>
              <a:t>AM Lead and Aftermarket Insights   </a:t>
            </a:r>
            <a:r>
              <a:rPr lang="en-AU" sz="1400" b="1" dirty="0">
                <a:solidFill>
                  <a:schemeClr val="accent5"/>
                </a:solidFill>
                <a:latin typeface="Arial Narrow" panose="020B0606020202030204" pitchFamily="34" charset="0"/>
              </a:rPr>
              <a:t>|</a:t>
            </a:r>
            <a:r>
              <a:rPr lang="en-AU" sz="1400" dirty="0">
                <a:solidFill>
                  <a:schemeClr val="accent5"/>
                </a:solidFill>
                <a:latin typeface="Arial Narrow" panose="020B0606020202030204" pitchFamily="34" charset="0"/>
              </a:rPr>
              <a:t>  </a:t>
            </a:r>
            <a:r>
              <a:rPr lang="en-AU" sz="1400" dirty="0">
                <a:latin typeface="Arial Narrow" panose="020B0606020202030204" pitchFamily="34" charset="0"/>
              </a:rPr>
              <a:t>CI </a:t>
            </a:r>
          </a:p>
          <a:p>
            <a:pPr marL="171450" indent="-171450">
              <a:buFont typeface="Arial Narrow" panose="020B0606020202030204" pitchFamily="34" charset="0"/>
              <a:buChar char="–"/>
            </a:pPr>
            <a:r>
              <a:rPr lang="en-AU" sz="1400" dirty="0">
                <a:latin typeface="Arial Narrow" panose="020B0606020202030204" pitchFamily="34" charset="0"/>
              </a:rPr>
              <a:t>Driving an Integrated CX for Commercial Solutions </a:t>
            </a:r>
            <a:r>
              <a:rPr lang="en-AU" sz="1400" b="1" dirty="0">
                <a:solidFill>
                  <a:schemeClr val="accent5"/>
                </a:solidFill>
                <a:latin typeface="Arial Narrow" panose="020B0606020202030204" pitchFamily="34" charset="0"/>
              </a:rPr>
              <a:t>|</a:t>
            </a:r>
            <a:r>
              <a:rPr lang="en-AU" sz="1400" dirty="0">
                <a:solidFill>
                  <a:schemeClr val="accent5"/>
                </a:solidFill>
                <a:latin typeface="Arial Narrow" panose="020B0606020202030204" pitchFamily="34" charset="0"/>
              </a:rPr>
              <a:t> </a:t>
            </a:r>
            <a:r>
              <a:rPr lang="en-AU" sz="1400" dirty="0">
                <a:latin typeface="Arial Narrow" panose="020B0606020202030204" pitchFamily="34" charset="0"/>
              </a:rPr>
              <a:t>External speaker  </a:t>
            </a:r>
          </a:p>
          <a:p>
            <a:pPr marL="171450" indent="-171450">
              <a:buFont typeface="Arial Narrow" panose="020B0606020202030204" pitchFamily="34" charset="0"/>
              <a:buChar char="–"/>
            </a:pPr>
            <a:r>
              <a:rPr lang="en-AU" sz="1400" dirty="0">
                <a:latin typeface="Arial Narrow" panose="020B0606020202030204" pitchFamily="34" charset="0"/>
              </a:rPr>
              <a:t>CX Strategy Dealer Practice Share </a:t>
            </a:r>
            <a:r>
              <a:rPr lang="en-AU" sz="1400" b="1" dirty="0">
                <a:latin typeface="Arial Narrow" panose="020B0606020202030204" pitchFamily="34" charset="0"/>
              </a:rPr>
              <a:t> </a:t>
            </a:r>
            <a:r>
              <a:rPr lang="en-AU" sz="1400" b="1" dirty="0">
                <a:solidFill>
                  <a:schemeClr val="accent5"/>
                </a:solidFill>
                <a:latin typeface="Arial Narrow" panose="020B0606020202030204" pitchFamily="34" charset="0"/>
              </a:rPr>
              <a:t>| </a:t>
            </a:r>
            <a:r>
              <a:rPr lang="en-AU" sz="1400" b="1" dirty="0">
                <a:solidFill>
                  <a:srgbClr val="00B0F0"/>
                </a:solidFill>
                <a:latin typeface="Arial Narrow" panose="020B0606020202030204" pitchFamily="34" charset="0"/>
              </a:rPr>
              <a:t> </a:t>
            </a:r>
            <a:r>
              <a:rPr lang="en-AU" sz="1400" dirty="0">
                <a:latin typeface="Arial Narrow" panose="020B0606020202030204" pitchFamily="34" charset="0"/>
              </a:rPr>
              <a:t>CI, RI &amp; E&amp;T </a:t>
            </a:r>
          </a:p>
          <a:p>
            <a:pPr marL="171450" indent="-171450">
              <a:buFont typeface="Arial Narrow" panose="020B0606020202030204" pitchFamily="34" charset="0"/>
              <a:buChar char="–"/>
            </a:pPr>
            <a:r>
              <a:rPr lang="en-AU" sz="1400" dirty="0">
                <a:latin typeface="Arial Narrow" panose="020B0606020202030204" pitchFamily="34" charset="0"/>
              </a:rPr>
              <a:t>Global Dealer Standards </a:t>
            </a:r>
          </a:p>
          <a:p>
            <a:pPr marL="171450" indent="-171450">
              <a:buFont typeface="Arial Narrow" panose="020B0606020202030204" pitchFamily="34" charset="0"/>
              <a:buChar char="–"/>
            </a:pPr>
            <a:r>
              <a:rPr lang="en-AU" sz="1400" dirty="0">
                <a:latin typeface="Arial Narrow" panose="020B0606020202030204" pitchFamily="34" charset="0"/>
              </a:rPr>
              <a:t>PCC Online CX Exercise</a:t>
            </a:r>
            <a:r>
              <a:rPr lang="en-AU" sz="1400" dirty="0">
                <a:solidFill>
                  <a:schemeClr val="accent1"/>
                </a:solidFill>
                <a:latin typeface="Arial Narrow" panose="020B0606020202030204" pitchFamily="34" charset="0"/>
              </a:rPr>
              <a:t> </a:t>
            </a:r>
          </a:p>
          <a:p>
            <a:pPr marL="171450" indent="-171450">
              <a:buFont typeface="Arial Narrow" panose="020B0606020202030204" pitchFamily="34" charset="0"/>
              <a:buChar char="–"/>
            </a:pPr>
            <a:r>
              <a:rPr lang="en-AU" sz="1400" dirty="0">
                <a:latin typeface="Arial Narrow" panose="020B0606020202030204" pitchFamily="34" charset="0"/>
              </a:rPr>
              <a:t>CAT Services Commitment Overview &amp; Best Practice </a:t>
            </a:r>
          </a:p>
          <a:p>
            <a:pPr marL="171450" indent="-171450">
              <a:buFont typeface="Arial Narrow" panose="020B0606020202030204" pitchFamily="34" charset="0"/>
              <a:buChar char="–"/>
            </a:pPr>
            <a:r>
              <a:rPr lang="en-AU" sz="1400" dirty="0">
                <a:latin typeface="Arial Narrow" panose="020B0606020202030204" pitchFamily="34" charset="0"/>
              </a:rPr>
              <a:t>Retail Management</a:t>
            </a:r>
            <a:r>
              <a:rPr lang="en-AU" sz="1400" b="1" dirty="0">
                <a:solidFill>
                  <a:schemeClr val="accent5"/>
                </a:solidFill>
                <a:latin typeface="Arial Narrow" panose="020B0606020202030204" pitchFamily="34" charset="0"/>
              </a:rPr>
              <a:t> </a:t>
            </a:r>
            <a:r>
              <a:rPr lang="en-AU" sz="1400" dirty="0">
                <a:latin typeface="Arial Narrow" panose="020B0606020202030204" pitchFamily="34" charset="0"/>
              </a:rPr>
              <a:t>&amp; Dealer Practice Shares</a:t>
            </a:r>
            <a:r>
              <a:rPr lang="en-AU" sz="1400" dirty="0">
                <a:solidFill>
                  <a:schemeClr val="accent5"/>
                </a:solidFill>
                <a:latin typeface="Arial Narrow" panose="020B0606020202030204" pitchFamily="34" charset="0"/>
              </a:rPr>
              <a:t> | </a:t>
            </a:r>
            <a:r>
              <a:rPr lang="en-AU" sz="1400" dirty="0">
                <a:latin typeface="Arial Narrow" panose="020B0606020202030204" pitchFamily="34" charset="0"/>
              </a:rPr>
              <a:t>CI </a:t>
            </a:r>
          </a:p>
          <a:p>
            <a:endParaRPr lang="en-AU" sz="1400" dirty="0">
              <a:latin typeface="Arial Narrow" panose="020B0606020202030204" pitchFamily="34" charset="0"/>
            </a:endParaRPr>
          </a:p>
          <a:p>
            <a:r>
              <a:rPr lang="en-AU" sz="1400" b="1" dirty="0">
                <a:solidFill>
                  <a:schemeClr val="accent5"/>
                </a:solidFill>
                <a:latin typeface="Arial Narrow" panose="020B0606020202030204" pitchFamily="34" charset="0"/>
              </a:rPr>
              <a:t>Day 4, Friday May 12 2023 (Dealer Operational Excellence) </a:t>
            </a:r>
          </a:p>
          <a:p>
            <a:pPr marL="171450" indent="-171450">
              <a:buFont typeface="Arial Narrow" panose="020B0606020202030204" pitchFamily="34" charset="0"/>
              <a:buChar char="–"/>
            </a:pPr>
            <a:r>
              <a:rPr lang="en-AU" sz="1400" dirty="0">
                <a:latin typeface="Arial Narrow" panose="020B0606020202030204" pitchFamily="34" charset="0"/>
              </a:rPr>
              <a:t>Sales &amp; Coverage Development Dealer Practice Share</a:t>
            </a:r>
            <a:r>
              <a:rPr lang="en-AU" sz="1400" dirty="0">
                <a:solidFill>
                  <a:schemeClr val="accent5"/>
                </a:solidFill>
                <a:latin typeface="Arial Narrow" panose="020B0606020202030204" pitchFamily="34" charset="0"/>
              </a:rPr>
              <a:t> |  </a:t>
            </a:r>
            <a:r>
              <a:rPr lang="en-AU" sz="1400" dirty="0">
                <a:latin typeface="Arial Narrow" panose="020B0606020202030204" pitchFamily="34" charset="0"/>
              </a:rPr>
              <a:t>CI AM or Prime</a:t>
            </a:r>
          </a:p>
          <a:p>
            <a:pPr marL="171450" indent="-171450">
              <a:buFont typeface="Arial Narrow" panose="020B0606020202030204" pitchFamily="34" charset="0"/>
              <a:buChar char="–"/>
            </a:pPr>
            <a:r>
              <a:rPr lang="en-AU" sz="1400" dirty="0">
                <a:latin typeface="Arial Narrow" panose="020B0606020202030204" pitchFamily="34" charset="0"/>
              </a:rPr>
              <a:t>Prime Forecast  Accuracy &amp; Dealer Practice Share </a:t>
            </a:r>
            <a:r>
              <a:rPr lang="en-AU" sz="1400" b="1" dirty="0">
                <a:solidFill>
                  <a:schemeClr val="accent5"/>
                </a:solidFill>
                <a:latin typeface="Arial Narrow" panose="020B0606020202030204" pitchFamily="34" charset="0"/>
              </a:rPr>
              <a:t>|  </a:t>
            </a:r>
            <a:r>
              <a:rPr lang="en-AU" sz="1400" dirty="0">
                <a:latin typeface="Arial Narrow" panose="020B0606020202030204" pitchFamily="34" charset="0"/>
              </a:rPr>
              <a:t>Machine </a:t>
            </a:r>
          </a:p>
          <a:p>
            <a:pPr marL="171450" indent="-171450">
              <a:buFont typeface="Arial Narrow" panose="020B0606020202030204" pitchFamily="34" charset="0"/>
              <a:buChar char="–"/>
            </a:pPr>
            <a:r>
              <a:rPr lang="en-AU" sz="1400" dirty="0">
                <a:latin typeface="Arial Narrow" panose="020B0606020202030204" pitchFamily="34" charset="0"/>
              </a:rPr>
              <a:t>Marketing &amp; Sales Attribution Dealer Practice Share  </a:t>
            </a:r>
            <a:r>
              <a:rPr lang="en-AU" sz="1400" dirty="0">
                <a:solidFill>
                  <a:schemeClr val="accent5"/>
                </a:solidFill>
                <a:latin typeface="Arial Narrow" panose="020B0606020202030204" pitchFamily="34" charset="0"/>
              </a:rPr>
              <a:t>| </a:t>
            </a:r>
            <a:r>
              <a:rPr lang="en-AU" sz="1400" dirty="0">
                <a:latin typeface="Arial Narrow" panose="020B0606020202030204" pitchFamily="34" charset="0"/>
              </a:rPr>
              <a:t>CI Prime </a:t>
            </a:r>
          </a:p>
          <a:p>
            <a:pPr marL="171450" indent="-171450">
              <a:buFont typeface="Arial Narrow" panose="020B0606020202030204" pitchFamily="34" charset="0"/>
              <a:buChar char="–"/>
            </a:pPr>
            <a:r>
              <a:rPr lang="en-AU" sz="1400" dirty="0">
                <a:latin typeface="Arial Narrow" panose="020B0606020202030204" pitchFamily="34" charset="0"/>
              </a:rPr>
              <a:t>Conference Wrap up </a:t>
            </a:r>
            <a:r>
              <a:rPr lang="en-AU" sz="1400" b="1" dirty="0">
                <a:latin typeface="Arial Narrow" panose="020B0606020202030204" pitchFamily="34" charset="0"/>
              </a:rPr>
              <a:t>  </a:t>
            </a:r>
            <a:r>
              <a:rPr lang="en-AU" sz="1400" b="1" baseline="30000" dirty="0">
                <a:latin typeface="Arial Narrow" panose="020B0606020202030204" pitchFamily="34" charset="0"/>
              </a:rPr>
              <a:t>    </a:t>
            </a:r>
            <a:r>
              <a:rPr lang="en-AU" sz="1400" b="1" dirty="0">
                <a:latin typeface="Arial Narrow" panose="020B0606020202030204" pitchFamily="34" charset="0"/>
              </a:rPr>
              <a:t> </a:t>
            </a:r>
            <a:endParaRPr lang="en-AU" sz="1400" dirty="0">
              <a:latin typeface="Arial Narrow" panose="020B0606020202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4A80C0-A697-4C1B-A3C6-4E0693A2E687}"/>
              </a:ext>
            </a:extLst>
          </p:cNvPr>
          <p:cNvSpPr txBox="1"/>
          <p:nvPr/>
        </p:nvSpPr>
        <p:spPr>
          <a:xfrm>
            <a:off x="4457700" y="0"/>
            <a:ext cx="2400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>
                <a:solidFill>
                  <a:schemeClr val="accent4"/>
                </a:solidFill>
                <a:latin typeface="Arial Narrow" panose="020B0606020202030204" pitchFamily="34" charset="0"/>
              </a:rPr>
              <a:t>SERVICES STRONG </a:t>
            </a:r>
          </a:p>
          <a:p>
            <a:pPr algn="ctr"/>
            <a:r>
              <a:rPr lang="en-AU" sz="1200" dirty="0">
                <a:solidFill>
                  <a:schemeClr val="accent4"/>
                </a:solidFill>
                <a:latin typeface="Arial Narrow" panose="020B0606020202030204" pitchFamily="34" charset="0"/>
              </a:rPr>
              <a:t>Excelling at Profitable Services Growth </a:t>
            </a:r>
          </a:p>
        </p:txBody>
      </p:sp>
    </p:spTree>
    <p:extLst>
      <p:ext uri="{BB962C8B-B14F-4D97-AF65-F5344CB8AC3E}">
        <p14:creationId xmlns:p14="http://schemas.microsoft.com/office/powerpoint/2010/main" val="1286736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454439061F1345807BA4723D43CBF1" ma:contentTypeVersion="12" ma:contentTypeDescription="Create a new document." ma:contentTypeScope="" ma:versionID="943114cb7f7399d4cb32b5197d7d22c2">
  <xsd:schema xmlns:xsd="http://www.w3.org/2001/XMLSchema" xmlns:xs="http://www.w3.org/2001/XMLSchema" xmlns:p="http://schemas.microsoft.com/office/2006/metadata/properties" xmlns:ns2="5a05ce31-2694-431d-ab5d-8f78151e9ce0" xmlns:ns3="35103277-45a7-4f35-9aa1-f87cd48a1e7d" targetNamespace="http://schemas.microsoft.com/office/2006/metadata/properties" ma:root="true" ma:fieldsID="3e780a52fe10bdb99796dc8d393cf165" ns2:_="" ns3:_="">
    <xsd:import namespace="5a05ce31-2694-431d-ab5d-8f78151e9ce0"/>
    <xsd:import namespace="35103277-45a7-4f35-9aa1-f87cd48a1e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5ce31-2694-431d-ab5d-8f78151e9c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103277-45a7-4f35-9aa1-f87cd48a1e7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A0702B-C276-4078-BCFB-9023ACBC53A7}">
  <ds:schemaRefs>
    <ds:schemaRef ds:uri="http://purl.org/dc/elements/1.1/"/>
    <ds:schemaRef ds:uri="http://schemas.microsoft.com/office/2006/metadata/properties"/>
    <ds:schemaRef ds:uri="5a05ce31-2694-431d-ab5d-8f78151e9ce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5103277-45a7-4f35-9aa1-f87cd48a1e7d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95C3741-429C-4568-B8DA-1546B7C24D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05ce31-2694-431d-ab5d-8f78151e9ce0"/>
    <ds:schemaRef ds:uri="35103277-45a7-4f35-9aa1-f87cd48a1e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CAC0D50-DD52-437F-A454-AA3C0F3945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471</TotalTime>
  <Words>328</Words>
  <Application>Microsoft Office PowerPoint</Application>
  <PresentationFormat>A4 Paper (210x297 mm)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Noreen Cabral</dc:creator>
  <cp:lastModifiedBy>Noreen Cabral</cp:lastModifiedBy>
  <cp:revision>224</cp:revision>
  <cp:lastPrinted>2022-10-03T06:48:58Z</cp:lastPrinted>
  <dcterms:created xsi:type="dcterms:W3CDTF">2022-09-30T05:15:44Z</dcterms:created>
  <dcterms:modified xsi:type="dcterms:W3CDTF">2023-03-14T00:41:37Z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0x01010064454439061F1345807BA4723D43CBF1</vt:lpwstr>
  </property>
  <property fmtid="{D5CDD505-2E9C-101B-9397-08002B2CF9AE}" pid="3" name="MSIP_Label_fb5e2db6-eecf-4aa2-8fc3-174bf94bce19_Enabled">
    <vt:lpwstr>true</vt:lpwstr>
  </property>
  <property fmtid="{D5CDD505-2E9C-101B-9397-08002B2CF9AE}" pid="4" name="MSIP_Label_fb5e2db6-eecf-4aa2-8fc3-174bf94bce19_SetDate">
    <vt:lpwstr>2023-03-14T00:41:37Z</vt:lpwstr>
  </property>
  <property fmtid="{D5CDD505-2E9C-101B-9397-08002B2CF9AE}" pid="5" name="MSIP_Label_fb5e2db6-eecf-4aa2-8fc3-174bf94bce19_Method">
    <vt:lpwstr>Standard</vt:lpwstr>
  </property>
  <property fmtid="{D5CDD505-2E9C-101B-9397-08002B2CF9AE}" pid="6" name="MSIP_Label_fb5e2db6-eecf-4aa2-8fc3-174bf94bce19_Name">
    <vt:lpwstr>fb5e2db6-eecf-4aa2-8fc3-174bf94bce19</vt:lpwstr>
  </property>
  <property fmtid="{D5CDD505-2E9C-101B-9397-08002B2CF9AE}" pid="7" name="MSIP_Label_fb5e2db6-eecf-4aa2-8fc3-174bf94bce19_SiteId">
    <vt:lpwstr>ceb177bf-013b-49ab-8a9c-4abce32afc1e</vt:lpwstr>
  </property>
  <property fmtid="{D5CDD505-2E9C-101B-9397-08002B2CF9AE}" pid="8" name="MSIP_Label_fb5e2db6-eecf-4aa2-8fc3-174bf94bce19_ActionId">
    <vt:lpwstr>d73184d5-ca43-4a1c-b815-46ef8e4c909a</vt:lpwstr>
  </property>
  <property fmtid="{D5CDD505-2E9C-101B-9397-08002B2CF9AE}" pid="9" name="MSIP_Label_fb5e2db6-eecf-4aa2-8fc3-174bf94bce19_ContentBits">
    <vt:lpwstr>2</vt:lpwstr>
  </property>
</Properties>
</file>