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8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9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5"/>
    <p:sldMasterId id="2147483711" r:id="rId6"/>
    <p:sldMasterId id="2147483886" r:id="rId7"/>
    <p:sldMasterId id="2147483890" r:id="rId8"/>
    <p:sldMasterId id="2147483892" r:id="rId9"/>
    <p:sldMasterId id="2147483896" r:id="rId10"/>
    <p:sldMasterId id="2147483899" r:id="rId11"/>
    <p:sldMasterId id="2147483903" r:id="rId12"/>
    <p:sldMasterId id="2147483907" r:id="rId13"/>
    <p:sldMasterId id="2147483912" r:id="rId14"/>
    <p:sldMasterId id="2147483917" r:id="rId15"/>
    <p:sldMasterId id="2147483919" r:id="rId16"/>
    <p:sldMasterId id="2147483921" r:id="rId17"/>
  </p:sldMasterIdLst>
  <p:notesMasterIdLst>
    <p:notesMasterId r:id="rId24"/>
  </p:notesMasterIdLst>
  <p:sldIdLst>
    <p:sldId id="481" r:id="rId18"/>
    <p:sldId id="523" r:id="rId19"/>
    <p:sldId id="525" r:id="rId20"/>
    <p:sldId id="543" r:id="rId21"/>
    <p:sldId id="544" r:id="rId22"/>
    <p:sldId id="53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FFCC00"/>
    <a:srgbClr val="FEF1E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4" autoAdjust="0"/>
    <p:restoredTop sz="92101" autoAdjust="0"/>
  </p:normalViewPr>
  <p:slideViewPr>
    <p:cSldViewPr snapToGrid="0" showGuides="1">
      <p:cViewPr varScale="1">
        <p:scale>
          <a:sx n="65" d="100"/>
          <a:sy n="65" d="100"/>
        </p:scale>
        <p:origin x="16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Master" Target="slideMasters/slideMaster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2.xml"/><Relationship Id="rId20" Type="http://schemas.openxmlformats.org/officeDocument/2006/relationships/slide" Target="slides/slide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slide" Target="slides/slide6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slide" Target="slides/slide5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952DD-7747-47D2-9AF9-5BCE9F8DEA57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131A0-1615-4F81-BA36-2C5B0DFA4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12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131A0-1615-4F81-BA36-2C5B0DFA448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6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0180-CB9A-4F50-8D47-A8B425261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6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37650596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4pPr>
              <a:defRPr/>
            </a:lvl4pPr>
          </a:lstStyle>
          <a:p>
            <a:pPr lvl="3"/>
            <a:r>
              <a:rPr lang="en-US" dirty="0" smtClean="0"/>
              <a:t>Arial Narrow Bold – 33pt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0AE0CD-8151-0A40-9221-1BB208C6F3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26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0180-CB9A-4F50-8D47-A8B425261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28600" y="0"/>
            <a:ext cx="8695944" cy="58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800" baseline="0"/>
            </a:lvl1pPr>
          </a:lstStyle>
          <a:p>
            <a:pPr lvl="0"/>
            <a:r>
              <a:rPr lang="en-US" dirty="0" smtClean="0"/>
              <a:t>Title – Arial Narrow Bold – 28pt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228600" y="740664"/>
            <a:ext cx="8695944" cy="515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000" b="0" baseline="0"/>
            </a:lvl1pPr>
          </a:lstStyle>
          <a:p>
            <a:pPr lvl="0"/>
            <a:r>
              <a:rPr lang="en-US" dirty="0" smtClean="0"/>
              <a:t>Content – Arial Narrow – 20pt</a:t>
            </a:r>
          </a:p>
        </p:txBody>
      </p:sp>
    </p:spTree>
    <p:extLst>
      <p:ext uri="{BB962C8B-B14F-4D97-AF65-F5344CB8AC3E}">
        <p14:creationId xmlns:p14="http://schemas.microsoft.com/office/powerpoint/2010/main" val="8633143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74524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t_Trakindo_Divid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26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Arial Narrow Bold – 40pt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37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4pPr>
              <a:defRPr/>
            </a:lvl4pPr>
          </a:lstStyle>
          <a:p>
            <a:pPr lvl="3"/>
            <a:r>
              <a:rPr lang="en-US" dirty="0"/>
              <a:t>Arial Narrow Bold – 33pt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0AE0CD-8151-0A40-9221-1BB208C6F3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17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28600" y="0"/>
            <a:ext cx="8695944" cy="58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800" baseline="0"/>
            </a:lvl1pPr>
          </a:lstStyle>
          <a:p>
            <a:pPr lvl="0"/>
            <a:r>
              <a:rPr lang="en-US" dirty="0" smtClean="0"/>
              <a:t>Title – Arial Narrow Bold – 28pt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228600" y="740664"/>
            <a:ext cx="8695944" cy="515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000" b="0" baseline="0"/>
            </a:lvl1pPr>
          </a:lstStyle>
          <a:p>
            <a:pPr lvl="0"/>
            <a:r>
              <a:rPr lang="en-US" dirty="0" smtClean="0"/>
              <a:t>Content – Arial Narrow – 20pt</a:t>
            </a:r>
          </a:p>
        </p:txBody>
      </p:sp>
    </p:spTree>
    <p:extLst>
      <p:ext uri="{BB962C8B-B14F-4D97-AF65-F5344CB8AC3E}">
        <p14:creationId xmlns:p14="http://schemas.microsoft.com/office/powerpoint/2010/main" val="341167191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821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14075926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t_Trakindo_Divid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26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Arial Narrow Bold – 40pt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816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4pPr>
              <a:defRPr/>
            </a:lvl4pPr>
          </a:lstStyle>
          <a:p>
            <a:pPr lvl="3"/>
            <a:r>
              <a:rPr lang="en-US" dirty="0"/>
              <a:t>Arial Narrow Bold – 33pt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0AE0CD-8151-0A40-9221-1BB208C6F3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91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22475351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30791140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0180-CB9A-4F50-8D47-A8B425261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63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16350969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_Trakindo_Cov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8947" y="4856480"/>
            <a:ext cx="6722165" cy="20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3429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2pPr>
            <a:lvl3pPr marL="6858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 marL="10287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4pPr>
            <a:lvl5pPr marL="13716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Sub-title/Dept./Division/etc. – Arial Narrow – 16pt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8947" y="5181600"/>
            <a:ext cx="6722165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Venue, Date Month Year – Arial Narrow – 16pt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379568" y="3604260"/>
            <a:ext cx="7754937" cy="1181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solidFill>
                  <a:srgbClr val="000000"/>
                </a:solidFill>
                <a:effectLst/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– Arial Narrow Bold – 36pt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2167349" y="5516879"/>
            <a:ext cx="3220762" cy="19304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aseline="0">
                <a:latin typeface="Arial Narrow" panose="020B0606020202030204" pitchFamily="34" charset="0"/>
              </a:defRPr>
            </a:lvl1pPr>
            <a:lvl2pPr marL="342900" indent="0">
              <a:buNone/>
              <a:defRPr sz="900">
                <a:latin typeface="Arial Narrow" panose="020B0606020202030204" pitchFamily="34" charset="0"/>
              </a:defRPr>
            </a:lvl2pPr>
            <a:lvl3pPr marL="685800" indent="0">
              <a:buNone/>
              <a:defRPr sz="900">
                <a:latin typeface="Arial Narrow" panose="020B0606020202030204" pitchFamily="34" charset="0"/>
              </a:defRPr>
            </a:lvl3pPr>
            <a:lvl4pPr marL="1028700" indent="0">
              <a:buNone/>
              <a:defRPr sz="900">
                <a:latin typeface="Arial Narrow" panose="020B0606020202030204" pitchFamily="34" charset="0"/>
              </a:defRPr>
            </a:lvl4pPr>
            <a:lvl5pPr marL="1371600" indent="0">
              <a:buNone/>
              <a:defRPr sz="9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[insert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98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13763135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4pPr>
              <a:defRPr/>
            </a:lvl4pPr>
          </a:lstStyle>
          <a:p>
            <a:pPr lvl="3"/>
            <a:r>
              <a:rPr lang="en-US" dirty="0" smtClean="0"/>
              <a:t>Arial Narrow Bold – 33pt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0AE0CD-8151-0A40-9221-1BB208C6F3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99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23396508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146380141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Halama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26" y="2130793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Arial Narrow Bold – 40pt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411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44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jpe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jpe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d Internal REV6-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593" y="967272"/>
            <a:ext cx="3925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2016 PT Trakindo </a:t>
            </a:r>
            <a:r>
              <a:rPr lang="en-US" sz="1400" dirty="0" err="1" smtClean="0">
                <a:latin typeface="Arial Narrow" panose="020B0606020202030204" pitchFamily="34" charset="0"/>
              </a:rPr>
              <a:t>Utama</a:t>
            </a:r>
            <a:r>
              <a:rPr lang="en-US" sz="1400" dirty="0" smtClean="0">
                <a:latin typeface="Arial Narrow" panose="020B0606020202030204" pitchFamily="34" charset="0"/>
              </a:rPr>
              <a:t>. All rights reserved. </a:t>
            </a:r>
          </a:p>
          <a:p>
            <a:r>
              <a:rPr lang="en-US" sz="1400" dirty="0" smtClean="0">
                <a:latin typeface="Arial Narrow" panose="020B0606020202030204" pitchFamily="34" charset="0"/>
              </a:rPr>
              <a:t>The content of this presentation may not be used, duplicated or transmitted in any form without the written consent from PT Trakindo </a:t>
            </a:r>
            <a:r>
              <a:rPr lang="en-US" sz="1400" dirty="0" err="1" smtClean="0">
                <a:latin typeface="Arial Narrow" panose="020B0606020202030204" pitchFamily="34" charset="0"/>
              </a:rPr>
              <a:t>Utama</a:t>
            </a:r>
            <a:r>
              <a:rPr lang="en-US" sz="1400" dirty="0" smtClean="0">
                <a:latin typeface="Arial Narrow" panose="020B0606020202030204" pitchFamily="34" charset="0"/>
              </a:rPr>
              <a:t>.</a:t>
            </a:r>
            <a:endParaRPr lang="en-US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7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9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2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d Internal REV6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593" y="967272"/>
            <a:ext cx="3925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2016 PT Trakindo </a:t>
            </a:r>
            <a:r>
              <a:rPr lang="en-US" sz="1400" dirty="0" err="1" smtClean="0">
                <a:solidFill>
                  <a:prstClr val="black"/>
                </a:solidFill>
              </a:rPr>
              <a:t>Utama</a:t>
            </a:r>
            <a:r>
              <a:rPr lang="en-US" sz="1400" dirty="0" smtClean="0">
                <a:solidFill>
                  <a:prstClr val="black"/>
                </a:solidFill>
              </a:rPr>
              <a:t>. All rights reserved.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The content of this presentation may not be used, duplicated or transmitted in any form without the written consent from PT Trakindo </a:t>
            </a:r>
            <a:r>
              <a:rPr lang="en-US" sz="1400" dirty="0" err="1" smtClean="0">
                <a:solidFill>
                  <a:prstClr val="black"/>
                </a:solidFill>
              </a:rPr>
              <a:t>Utama</a:t>
            </a:r>
            <a:r>
              <a:rPr lang="en-US" sz="1400" dirty="0" smtClean="0">
                <a:solidFill>
                  <a:prstClr val="black"/>
                </a:solidFill>
              </a:rPr>
              <a:t>.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6952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0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4" r:id="rId2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3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Box 3"/>
          <p:cNvSpPr txBox="1">
            <a:spLocks noChangeArrowheads="1"/>
          </p:cNvSpPr>
          <p:nvPr/>
        </p:nvSpPr>
        <p:spPr bwMode="auto">
          <a:xfrm>
            <a:off x="5688014" y="-661988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endParaRPr lang="en-US" sz="1350" smtClean="0">
              <a:solidFill>
                <a:prstClr val="black"/>
              </a:solidFill>
            </a:endParaRPr>
          </a:p>
        </p:txBody>
      </p:sp>
      <p:pic>
        <p:nvPicPr>
          <p:cNvPr id="3" name="Picture 2" descr="Cover Internal 2016 REV7-2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 userDrawn="1"/>
        </p:nvSpPr>
        <p:spPr>
          <a:xfrm>
            <a:off x="379189" y="5383917"/>
            <a:ext cx="3220762" cy="463826"/>
          </a:xfrm>
          <a:prstGeom prst="rect">
            <a:avLst/>
          </a:prstGeom>
        </p:spPr>
        <p:txBody>
          <a:bodyPr anchor="ctr"/>
          <a:lstStyle>
            <a:lvl1pPr marL="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 baseline="0">
                <a:solidFill>
                  <a:srgbClr val="000000"/>
                </a:solidFill>
                <a:latin typeface="Arial Narrow" panose="020B0606020202030204" pitchFamily="34" charset="0"/>
                <a:ea typeface="MS PGothic" charset="0"/>
                <a:cs typeface="Arial Narrow"/>
              </a:defRPr>
            </a:lvl1pPr>
            <a:lvl2pPr marL="3429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2pPr>
            <a:lvl3pPr marL="6858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3pPr>
            <a:lvl4pPr marL="10287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4pPr>
            <a:lvl5pPr marL="13716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Document Confidentiality Level: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6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405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9pPr>
    </p:titleStyle>
    <p:bodyStyle>
      <a:lvl1pPr marL="0" indent="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200" kern="1200">
          <a:solidFill>
            <a:srgbClr val="000000"/>
          </a:solidFill>
          <a:latin typeface="Arial Narrow"/>
          <a:ea typeface="MS PGothic" charset="0"/>
          <a:cs typeface="Arial Narrow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5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6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9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7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4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package" Target="../embeddings/Microsoft_Excel_Worksheet1.xlsx"/><Relationship Id="rId7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79568" y="3617707"/>
            <a:ext cx="8054748" cy="1181100"/>
          </a:xfrm>
        </p:spPr>
        <p:txBody>
          <a:bodyPr/>
          <a:lstStyle/>
          <a:p>
            <a:r>
              <a:rPr lang="en-US" sz="2800" dirty="0" smtClean="0"/>
              <a:t>Visit Plan – 320 NG Launching Makassar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Green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9568" y="4941416"/>
            <a:ext cx="6754953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9"/>
          <p:cNvSpPr>
            <a:spLocks noGrp="1"/>
          </p:cNvSpPr>
          <p:nvPr>
            <p:ph type="title"/>
          </p:nvPr>
        </p:nvSpPr>
        <p:spPr>
          <a:xfrm>
            <a:off x="457199" y="248134"/>
            <a:ext cx="8270241" cy="1143000"/>
          </a:xfrm>
        </p:spPr>
        <p:txBody>
          <a:bodyPr/>
          <a:lstStyle/>
          <a:p>
            <a:pPr algn="l"/>
            <a:r>
              <a:rPr lang="en-US" altLang="en-US" sz="2400" dirty="0" smtClean="0"/>
              <a:t>Business case</a:t>
            </a:r>
          </a:p>
        </p:txBody>
      </p:sp>
      <p:sp>
        <p:nvSpPr>
          <p:cNvPr id="6147" name="Content Placeholder 10"/>
          <p:cNvSpPr>
            <a:spLocks noGrp="1"/>
          </p:cNvSpPr>
          <p:nvPr>
            <p:ph idx="1"/>
          </p:nvPr>
        </p:nvSpPr>
        <p:spPr>
          <a:xfrm>
            <a:off x="115908" y="1417638"/>
            <a:ext cx="8925059" cy="4525962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dirty="0" smtClean="0"/>
              <a:t>Caterpillar has produced 320/GC Next Gen (NG) excavators with many advance features compared to competitor products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kern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Trakindo launched 320/GC NG on August 1</a:t>
            </a:r>
            <a:r>
              <a:rPr lang="en-US" sz="1800" kern="0" baseline="30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st</a:t>
            </a:r>
            <a:r>
              <a:rPr lang="en-US" sz="1800" kern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2018 in Jakarta, follow up with 5 Major cities (Surabaya, Makassar, Balikpapan, Palembang and Banjarmasin)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kern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With the new 320/GC NG there is a shift in demand from 320 (LCP) to 320GC (LCV)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kern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Plan to join 320/GC NG launching in Makassar August 29</a:t>
            </a:r>
            <a:r>
              <a:rPr lang="en-US" sz="1800" kern="0" baseline="30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th</a:t>
            </a:r>
            <a:r>
              <a:rPr lang="en-US" sz="1800" kern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to observe actual customer demand and reconfirm shift from 320 to 320GC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800" kern="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>
              <a:spcAft>
                <a:spcPts val="1200"/>
              </a:spcAft>
              <a:buNone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939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2800" dirty="0" smtClean="0"/>
              <a:t>320D2/GC Historical Sales – FY2017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17762"/>
              </p:ext>
            </p:extLst>
          </p:nvPr>
        </p:nvGraphicFramePr>
        <p:xfrm>
          <a:off x="832672" y="1659373"/>
          <a:ext cx="7124696" cy="3238500"/>
        </p:xfrm>
        <a:graphic>
          <a:graphicData uri="http://schemas.openxmlformats.org/drawingml/2006/table">
            <a:tbl>
              <a:tblPr/>
              <a:tblGrid>
                <a:gridCol w="1209136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380830"/>
                <a:gridCol w="736272"/>
                <a:gridCol w="609328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INVOICE YTD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Outside 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OUTSIDE 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3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2800" dirty="0" smtClean="0"/>
              <a:t>320D2/GC Historical Sales – YTD July 2018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35454"/>
              </p:ext>
            </p:extLst>
          </p:nvPr>
        </p:nvGraphicFramePr>
        <p:xfrm>
          <a:off x="792479" y="1650524"/>
          <a:ext cx="6096002" cy="3238500"/>
        </p:xfrm>
        <a:graphic>
          <a:graphicData uri="http://schemas.openxmlformats.org/drawingml/2006/table">
            <a:tbl>
              <a:tblPr/>
              <a:tblGrid>
                <a:gridCol w="1358193"/>
                <a:gridCol w="482349"/>
                <a:gridCol w="482349"/>
                <a:gridCol w="482349"/>
                <a:gridCol w="482349"/>
                <a:gridCol w="482349"/>
                <a:gridCol w="482349"/>
                <a:gridCol w="482349"/>
                <a:gridCol w="752083"/>
                <a:gridCol w="609283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INVOICE YTD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Outside 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OUTSIDE SULAWESI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320D2 GC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6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97426" y="112405"/>
            <a:ext cx="8270241" cy="536523"/>
          </a:xfrm>
        </p:spPr>
        <p:txBody>
          <a:bodyPr/>
          <a:lstStyle/>
          <a:p>
            <a:pPr algn="l"/>
            <a:r>
              <a:rPr lang="en-US" altLang="en-US" sz="2800" dirty="0" smtClean="0"/>
              <a:t>320&amp;GC Sales Plan</a:t>
            </a:r>
            <a:endParaRPr lang="en-US" altLang="en-US" sz="28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990617"/>
              </p:ext>
            </p:extLst>
          </p:nvPr>
        </p:nvGraphicFramePr>
        <p:xfrm>
          <a:off x="297427" y="3772873"/>
          <a:ext cx="4451554" cy="2214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8077171" imgH="3924294" progId="Excel.Sheet.12">
                  <p:embed/>
                </p:oleObj>
              </mc:Choice>
              <mc:Fallback>
                <p:oleObj name="Worksheet" r:id="rId3" imgW="8077171" imgH="39242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427" y="3772873"/>
                        <a:ext cx="4451554" cy="221497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4580"/>
              </p:ext>
            </p:extLst>
          </p:nvPr>
        </p:nvGraphicFramePr>
        <p:xfrm>
          <a:off x="4856396" y="3755410"/>
          <a:ext cx="4022133" cy="2214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8077171" imgH="3924294" progId="Excel.Sheet.12">
                  <p:embed/>
                </p:oleObj>
              </mc:Choice>
              <mc:Fallback>
                <p:oleObj name="Worksheet" r:id="rId5" imgW="8077171" imgH="39242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6396" y="3755410"/>
                        <a:ext cx="4022133" cy="221497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612553"/>
              </p:ext>
            </p:extLst>
          </p:nvPr>
        </p:nvGraphicFramePr>
        <p:xfrm>
          <a:off x="297426" y="648928"/>
          <a:ext cx="8581103" cy="289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7" imgW="11010888" imgH="4057642" progId="Excel.Sheet.12">
                  <p:embed/>
                </p:oleObj>
              </mc:Choice>
              <mc:Fallback>
                <p:oleObj name="Worksheet" r:id="rId7" imgW="11010888" imgH="40576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426" y="648928"/>
                        <a:ext cx="8581103" cy="289954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81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/>
          </p:cNvSpPr>
          <p:nvPr/>
        </p:nvSpPr>
        <p:spPr>
          <a:xfrm>
            <a:off x="420011" y="2753279"/>
            <a:ext cx="8165029" cy="1049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b="1" dirty="0" smtClean="0">
              <a:solidFill>
                <a:srgbClr val="000000"/>
              </a:solidFill>
              <a:ea typeface="ＭＳ Ｐゴシック" charset="0"/>
              <a:cs typeface="ＭＳ Ｐゴシック" charset="0"/>
              <a:sym typeface="CB Univers 67 Condensed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sing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akindo-Arial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7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xmlns="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xmlns="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_Closing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akindo-Arial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9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xmlns="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xmlns="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eme Extern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 External" id="{3F8B15D7-3532-4545-958C-4BE816B797FD}" vid="{763B8F11-8C08-441C-9FA6-6D1DC0478970}"/>
    </a:ext>
  </a:extLst>
</a:theme>
</file>

<file path=ppt/theme/theme5.xml><?xml version="1.0" encoding="utf-8"?>
<a:theme xmlns:a="http://schemas.openxmlformats.org/drawingml/2006/main" name="2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=""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=""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5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=""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:a14="http://schemas.microsoft.com/office/drawing/2010/main" xmlns="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B3E7AAD64464893C8EA112A4A0245" ma:contentTypeVersion="10" ma:contentTypeDescription="Create a new document." ma:contentTypeScope="" ma:versionID="3b955b828865f2d3bbc0722e73c849bc">
  <xsd:schema xmlns:xsd="http://www.w3.org/2001/XMLSchema" xmlns:xs="http://www.w3.org/2001/XMLSchema" xmlns:p="http://schemas.microsoft.com/office/2006/metadata/properties" xmlns:ns2="a834bd3c-c1b2-4e1a-ae5b-24059a9457b3" xmlns:ns3="7a9fd858-01c7-467a-bf89-1c153ad60811" targetNamespace="http://schemas.microsoft.com/office/2006/metadata/properties" ma:root="true" ma:fieldsID="404833fba3d7904e0c6d516c5a3713f5" ns2:_="" ns3:_="">
    <xsd:import namespace="a834bd3c-c1b2-4e1a-ae5b-24059a9457b3"/>
    <xsd:import namespace="7a9fd858-01c7-467a-bf89-1c153ad60811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l220810a40944ffb849401486a080193" minOccurs="0"/>
                <xsd:element ref="ns3:Log" minOccurs="0"/>
                <xsd:element ref="ns3:urutan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4bd3c-c1b2-4e1a-ae5b-24059a9457b3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a3f4969b-f686-4bc7-953b-62e3c70951d5}" ma:internalName="TaxCatchAll" ma:showField="CatchAllData" ma:web="a834bd3c-c1b2-4e1a-ae5b-24059a9457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220810a40944ffb849401486a080193" ma:index="11" nillable="true" ma:taxonomy="true" ma:internalName="l220810a40944ffb849401486a080193" ma:taxonomyFieldName="Area" ma:displayName="Area" ma:default="" ma:fieldId="{5220810a-4094-4ffb-8494-01486a080193}" ma:taxonomyMulti="true" ma:sspId="323aa523-ba5f-46b9-98fc-3f4ddafdf43d" ma:termSetId="4dfbfb44-c81c-4f1c-ba93-1c9ff8c1ce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fd858-01c7-467a-bf89-1c153ad60811" elementFormDefault="qualified">
    <xsd:import namespace="http://schemas.microsoft.com/office/2006/documentManagement/types"/>
    <xsd:import namespace="http://schemas.microsoft.com/office/infopath/2007/PartnerControls"/>
    <xsd:element name="Log" ma:index="12" nillable="true" ma:displayName="Log" ma:internalName="Log">
      <xsd:simpleType>
        <xsd:restriction base="dms:Text">
          <xsd:maxLength value="255"/>
        </xsd:restriction>
      </xsd:simpleType>
    </xsd:element>
    <xsd:element name="urutan" ma:index="13" nillable="true" ma:displayName="Urutan" ma:description="buat bikin urutan" ma:internalName="urutan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utan xmlns="7a9fd858-01c7-467a-bf89-1c153ad60811" xsi:nil="true"/>
    <l220810a40944ffb849401486a080193 xmlns="a834bd3c-c1b2-4e1a-ae5b-24059a9457b3">
      <Terms xmlns="http://schemas.microsoft.com/office/infopath/2007/PartnerControls"/>
    </l220810a40944ffb849401486a080193>
    <TaxCatchAll xmlns="a834bd3c-c1b2-4e1a-ae5b-24059a9457b3"/>
    <Log xmlns="7a9fd858-01c7-467a-bf89-1c153ad60811" xsi:nil="true"/>
    <_dlc_DocId xmlns="a834bd3c-c1b2-4e1a-ae5b-24059a9457b3">TEUHJXYQTMNJ-5-6029</_dlc_DocId>
    <_dlc_DocIdUrl xmlns="a834bd3c-c1b2-4e1a-ae5b-24059a9457b3">
      <Url>http://portal.trakindo.co.id/_layouts/15/DocIdRedir.aspx?ID=TEUHJXYQTMNJ-5-6029</Url>
      <Description>TEUHJXYQTMNJ-5-6029</Description>
    </_dlc_DocIdUrl>
  </documentManagement>
</p:properties>
</file>

<file path=customXml/itemProps1.xml><?xml version="1.0" encoding="utf-8"?>
<ds:datastoreItem xmlns:ds="http://schemas.openxmlformats.org/officeDocument/2006/customXml" ds:itemID="{7FCF42B8-8104-4322-A145-EB047297504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741B358-D705-43EE-BB24-C56DE879C4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34bd3c-c1b2-4e1a-ae5b-24059a9457b3"/>
    <ds:schemaRef ds:uri="7a9fd858-01c7-467a-bf89-1c153ad608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5D2027-D527-4D90-B153-C47CC6F7B13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AEBDBBA-90A1-4CCB-B76C-CCB5EA4BB704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a9fd858-01c7-467a-bf89-1c153ad60811"/>
    <ds:schemaRef ds:uri="a834bd3c-c1b2-4e1a-ae5b-24059a9457b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 External</Template>
  <TotalTime>20548</TotalTime>
  <Words>457</Words>
  <Application>Microsoft Office PowerPoint</Application>
  <PresentationFormat>On-screen Show (4:3)</PresentationFormat>
  <Paragraphs>317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7" baseType="lpstr">
      <vt:lpstr>MS PGothic</vt:lpstr>
      <vt:lpstr>MS PGothic</vt:lpstr>
      <vt:lpstr>Arial</vt:lpstr>
      <vt:lpstr>Arial Narrow</vt:lpstr>
      <vt:lpstr>Calibri</vt:lpstr>
      <vt:lpstr>CB Univers 67 CondensedBold</vt:lpstr>
      <vt:lpstr>Wingdings</vt:lpstr>
      <vt:lpstr>Closing Page</vt:lpstr>
      <vt:lpstr>Ext_Trakindo_Isi</vt:lpstr>
      <vt:lpstr>1_Ext_Trakindo_Isi</vt:lpstr>
      <vt:lpstr>Theme External</vt:lpstr>
      <vt:lpstr>2_Ext_Trakindo_Isi</vt:lpstr>
      <vt:lpstr>3_Ext_Trakindo_Isi</vt:lpstr>
      <vt:lpstr>4_Ext_Trakindo_Isi</vt:lpstr>
      <vt:lpstr>5_Ext_Trakindo_Isi</vt:lpstr>
      <vt:lpstr>6_Ext_Trakindo_Isi</vt:lpstr>
      <vt:lpstr>7_Ext_Trakindo_Isi</vt:lpstr>
      <vt:lpstr>8_Ext_Trakindo_Isi</vt:lpstr>
      <vt:lpstr>1_Closing Page</vt:lpstr>
      <vt:lpstr>9_Ext_Trakindo_Isi</vt:lpstr>
      <vt:lpstr>Microsoft Excel Worksheet</vt:lpstr>
      <vt:lpstr>PowerPoint Presentation</vt:lpstr>
      <vt:lpstr>Business case</vt:lpstr>
      <vt:lpstr>320D2/GC Historical Sales – FY2017</vt:lpstr>
      <vt:lpstr>320D2/GC Historical Sales – YTD July 2018</vt:lpstr>
      <vt:lpstr>320&amp;GC Sales Plan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PPT Template 2016</dc:title>
  <dc:creator>Inez Marcheani</dc:creator>
  <cp:lastModifiedBy>Irwan Setiyanto</cp:lastModifiedBy>
  <cp:revision>790</cp:revision>
  <dcterms:created xsi:type="dcterms:W3CDTF">2015-07-28T12:00:57Z</dcterms:created>
  <dcterms:modified xsi:type="dcterms:W3CDTF">2018-08-24T04:20:33Z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0x0101008C5B3E7AAD64464893C8EA112A4A0245</vt:lpwstr>
  </property>
  <property fmtid="{D5CDD505-2E9C-101B-9397-08002B2CF9AE}" pid="3" name="_dlc_DocIdItemGuid">
    <vt:lpwstr>5cf68f06-4d41-453c-b173-b1da3b75c970</vt:lpwstr>
  </property>
  <property fmtid="{D5CDD505-2E9C-101B-9397-08002B2CF9AE}" pid="4" name="Area">
    <vt:lpwstr/>
  </property>
</Properties>
</file>