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703" r:id="rId3"/>
    <p:sldMasterId id="2147483707" r:id="rId4"/>
    <p:sldMasterId id="2147483709" r:id="rId5"/>
    <p:sldMasterId id="2147483711" r:id="rId6"/>
  </p:sldMasterIdLst>
  <p:notesMasterIdLst>
    <p:notesMasterId r:id="rId11"/>
  </p:notesMasterIdLst>
  <p:sldIdLst>
    <p:sldId id="295" r:id="rId7"/>
    <p:sldId id="368" r:id="rId8"/>
    <p:sldId id="377" r:id="rId9"/>
    <p:sldId id="378" r:id="rId1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99FF"/>
    <a:srgbClr val="99CCFF"/>
    <a:srgbClr val="004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2" autoAdjust="0"/>
    <p:restoredTop sz="94434" autoAdjust="0"/>
  </p:normalViewPr>
  <p:slideViewPr>
    <p:cSldViewPr>
      <p:cViewPr varScale="1">
        <p:scale>
          <a:sx n="70" d="100"/>
          <a:sy n="70" d="100"/>
        </p:scale>
        <p:origin x="17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126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03" cy="4973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256" y="0"/>
            <a:ext cx="2950403" cy="4973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27CE25-29D4-485C-938B-147F52AFB302}" type="datetimeFigureOut">
              <a:rPr lang="en-US"/>
              <a:pPr>
                <a:defRPr/>
              </a:pPr>
              <a:t>2/15/2018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337" y="4721865"/>
            <a:ext cx="5444527" cy="44723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334"/>
            <a:ext cx="2950403" cy="497307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256" y="9440334"/>
            <a:ext cx="2950403" cy="497307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916920-B91C-44F8-A384-A032331C1C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90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 hidden="1"/>
          <p:cNvGraphicFramePr>
            <a:graphicFrameLocks/>
          </p:cNvGraphicFramePr>
          <p:nvPr userDrawn="1"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7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189663"/>
            <a:ext cx="9144000" cy="668337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"/>
            <a:ext cx="8128000" cy="10096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08988" y="6499225"/>
            <a:ext cx="539750" cy="28416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fld id="{63070CF3-9151-4DDB-83E3-71FF0BEF65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44450" y="6234113"/>
            <a:ext cx="600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Across the Table - </a:t>
            </a:r>
            <a:r>
              <a:rPr lang="en-US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Partnering for Our Future, Inspired By Our Past</a:t>
            </a:r>
          </a:p>
        </p:txBody>
      </p:sp>
    </p:spTree>
    <p:extLst>
      <p:ext uri="{BB962C8B-B14F-4D97-AF65-F5344CB8AC3E}">
        <p14:creationId xmlns:p14="http://schemas.microsoft.com/office/powerpoint/2010/main" val="392713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95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04A-5029-7341-B0DC-F09341820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199" y="274638"/>
            <a:ext cx="82702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Title – Arial Narrow Bold – 33pt 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457199" y="1600200"/>
            <a:ext cx="8270241" cy="4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Arial"/>
              <a:buChar char="•"/>
              <a:defRPr sz="2800" b="0" baseline="0"/>
            </a:lvl1pPr>
          </a:lstStyle>
          <a:p>
            <a:pPr lvl="0"/>
            <a:r>
              <a:rPr lang="en-US" dirty="0" smtClean="0"/>
              <a:t>Content – Arial Narrow – 28pt</a:t>
            </a:r>
          </a:p>
        </p:txBody>
      </p:sp>
    </p:spTree>
    <p:extLst>
      <p:ext uri="{BB962C8B-B14F-4D97-AF65-F5344CB8AC3E}">
        <p14:creationId xmlns:p14="http://schemas.microsoft.com/office/powerpoint/2010/main" val="33129591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t_Trakindo_Divid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26" y="2130430"/>
            <a:ext cx="7772400" cy="1470025"/>
          </a:xfrm>
          <a:prstGeom prst="rect">
            <a:avLst/>
          </a:prstGeom>
        </p:spPr>
        <p:txBody>
          <a:bodyPr lIns="105997" tIns="52999" rIns="105997" bIns="52999"/>
          <a:lstStyle>
            <a:lvl1pPr>
              <a:defRPr sz="3450"/>
            </a:lvl1pPr>
          </a:lstStyle>
          <a:p>
            <a:r>
              <a:rPr lang="en-US" dirty="0" smtClean="0"/>
              <a:t>Arial Narrow Bold – 40pt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5"/>
            <a:ext cx="2133600" cy="365125"/>
          </a:xfrm>
          <a:prstGeom prst="rect">
            <a:avLst/>
          </a:prstGeom>
        </p:spPr>
        <p:txBody>
          <a:bodyPr vert="horz" wrap="square" lIns="105997" tIns="52999" rIns="105997" bIns="5299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70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028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 hidden="1"/>
          <p:cNvGraphicFramePr>
            <a:graphicFrameLocks/>
          </p:cNvGraphicFramePr>
          <p:nvPr userDrawn="1"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7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189663"/>
            <a:ext cx="9144000" cy="668337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"/>
            <a:ext cx="8128000" cy="10096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08988" y="6499225"/>
            <a:ext cx="539750" cy="28416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fld id="{63070CF3-9151-4DDB-83E3-71FF0BEF65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44450" y="6234113"/>
            <a:ext cx="600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Across the Table - </a:t>
            </a:r>
            <a:r>
              <a:rPr lang="en-US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Partnering for Our Future, Inspired By Our Past</a:t>
            </a:r>
          </a:p>
        </p:txBody>
      </p:sp>
    </p:spTree>
    <p:extLst>
      <p:ext uri="{BB962C8B-B14F-4D97-AF65-F5344CB8AC3E}">
        <p14:creationId xmlns:p14="http://schemas.microsoft.com/office/powerpoint/2010/main" val="229993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668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t_Trakindo_Cov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8947" y="4856480"/>
            <a:ext cx="6722165" cy="20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3429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2pPr>
            <a:lvl3pPr marL="6858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 marL="10287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4pPr>
            <a:lvl5pPr marL="1371600" indent="0">
              <a:buNone/>
              <a:defRPr sz="1800"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Sub-title/Dept./Division/etc. – Arial Narrow – 16pt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8947" y="5181600"/>
            <a:ext cx="6722165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Venue, Date Month Year – Arial Narrow – 16pt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379568" y="3604260"/>
            <a:ext cx="7754937" cy="1181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solidFill>
                  <a:srgbClr val="000000"/>
                </a:solidFill>
                <a:effectLst/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– Arial Narrow Bold – 36pt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2167349" y="5516879"/>
            <a:ext cx="3220762" cy="19304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aseline="0">
                <a:latin typeface="Arial Narrow" panose="020B0606020202030204" pitchFamily="34" charset="0"/>
              </a:defRPr>
            </a:lvl1pPr>
            <a:lvl2pPr marL="342900" indent="0">
              <a:buNone/>
              <a:defRPr sz="900">
                <a:latin typeface="Arial Narrow" panose="020B0606020202030204" pitchFamily="34" charset="0"/>
              </a:defRPr>
            </a:lvl2pPr>
            <a:lvl3pPr marL="685800" indent="0">
              <a:buNone/>
              <a:defRPr sz="900">
                <a:latin typeface="Arial Narrow" panose="020B0606020202030204" pitchFamily="34" charset="0"/>
              </a:defRPr>
            </a:lvl3pPr>
            <a:lvl4pPr marL="1028700" indent="0">
              <a:buNone/>
              <a:defRPr sz="900">
                <a:latin typeface="Arial Narrow" panose="020B0606020202030204" pitchFamily="34" charset="0"/>
              </a:defRPr>
            </a:lvl4pPr>
            <a:lvl5pPr marL="1371600" indent="0">
              <a:buNone/>
              <a:defRPr sz="9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[insert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36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5793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_Trakindo_Divid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 hasCustomPrompt="1"/>
          </p:nvPr>
        </p:nvSpPr>
        <p:spPr>
          <a:xfrm>
            <a:off x="396239" y="2130427"/>
            <a:ext cx="8300721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Title – Arial Narrow Bold – 40pt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38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81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16560" y="2753279"/>
            <a:ext cx="8331200" cy="1049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 Narrow" panose="020B0606020202030204" pitchFamily="34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  <a:sym typeface="CB Univers 67 CondensedBold" charset="0"/>
              </a:rPr>
              <a:t>[Name]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  <a:sym typeface="CB Univers 67 CondensedBold" charset="0"/>
              </a:rPr>
              <a:t>[Department/Division]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u="sng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  <a:sym typeface="CB Univers 67 CondensedBold" charset="0"/>
              </a:rPr>
              <a:t>[Email Address]</a:t>
            </a:r>
            <a:endParaRPr lang="en-US" sz="12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90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6189663"/>
            <a:ext cx="9144000" cy="668337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44450" y="6234113"/>
            <a:ext cx="6003925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Across the Table - </a:t>
            </a:r>
            <a:r>
              <a:rPr lang="en-US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Partnering for Our Future, Inspired By Our Past</a:t>
            </a:r>
          </a:p>
        </p:txBody>
      </p:sp>
      <p:sp>
        <p:nvSpPr>
          <p:cNvPr id="10" name="Rectangle 13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44450" y="6584950"/>
            <a:ext cx="2209800" cy="198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en-US" sz="800" dirty="0">
                <a:solidFill>
                  <a:srgbClr val="000000"/>
                </a:solidFill>
                <a:latin typeface="Arial" pitchFamily="34" charset="0"/>
                <a:cs typeface="+mn-cs"/>
              </a:rPr>
              <a:t>Caterpillar: </a:t>
            </a:r>
            <a:r>
              <a:rPr lang="en-US" sz="800" b="1" dirty="0">
                <a:solidFill>
                  <a:srgbClr val="000000"/>
                </a:solidFill>
                <a:latin typeface="Arial" pitchFamily="34" charset="0"/>
                <a:cs typeface="+mn-cs"/>
              </a:rPr>
              <a:t>Confidential Yellow</a:t>
            </a:r>
            <a:r>
              <a:rPr lang="en-US" sz="800" dirty="0">
                <a:solidFill>
                  <a:srgbClr val="EEBE70"/>
                </a:solidFill>
                <a:latin typeface="Arial Unicode MS" pitchFamily="34" charset="-128"/>
                <a:cs typeface="+mn-cs"/>
              </a:rPr>
              <a:t>    </a:t>
            </a:r>
          </a:p>
        </p:txBody>
      </p:sp>
      <p:sp>
        <p:nvSpPr>
          <p:cNvPr id="11" name="Text Box 12"/>
          <p:cNvSpPr txBox="1">
            <a:spLocks noChangeArrowheads="1"/>
          </p:cNvSpPr>
          <p:nvPr userDrawn="1"/>
        </p:nvSpPr>
        <p:spPr bwMode="auto">
          <a:xfrm>
            <a:off x="8802688" y="6605588"/>
            <a:ext cx="6715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89B4CFD8-06B5-4C26-BDC4-235F63A9A4CA}" type="slidenum">
              <a:rPr lang="en-US" sz="1200" b="1">
                <a:solidFill>
                  <a:srgbClr val="808080"/>
                </a:solidFill>
                <a:latin typeface="+mn-l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08080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6189663"/>
            <a:ext cx="9144000" cy="668337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44450" y="6234113"/>
            <a:ext cx="6003925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Across the Table - </a:t>
            </a:r>
            <a:r>
              <a:rPr lang="en-US" sz="1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Partnering for Our Future, Inspired By Our Past</a:t>
            </a:r>
          </a:p>
        </p:txBody>
      </p:sp>
      <p:sp>
        <p:nvSpPr>
          <p:cNvPr id="10" name="Rectangle 13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44450" y="6584950"/>
            <a:ext cx="2209800" cy="198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en-US" sz="800" dirty="0">
                <a:solidFill>
                  <a:srgbClr val="000000"/>
                </a:solidFill>
                <a:latin typeface="Arial" pitchFamily="34" charset="0"/>
                <a:cs typeface="+mn-cs"/>
              </a:rPr>
              <a:t>Caterpillar: </a:t>
            </a:r>
            <a:r>
              <a:rPr lang="en-US" sz="800" b="1" dirty="0">
                <a:solidFill>
                  <a:srgbClr val="000000"/>
                </a:solidFill>
                <a:latin typeface="Arial" pitchFamily="34" charset="0"/>
                <a:cs typeface="+mn-cs"/>
              </a:rPr>
              <a:t>Confidential Yellow</a:t>
            </a:r>
            <a:r>
              <a:rPr lang="en-US" sz="800" dirty="0">
                <a:solidFill>
                  <a:srgbClr val="EEBE70"/>
                </a:solidFill>
                <a:latin typeface="Arial Unicode MS" pitchFamily="34" charset="-128"/>
                <a:cs typeface="+mn-cs"/>
              </a:rPr>
              <a:t>    </a:t>
            </a:r>
          </a:p>
        </p:txBody>
      </p:sp>
      <p:sp>
        <p:nvSpPr>
          <p:cNvPr id="11" name="Text Box 12"/>
          <p:cNvSpPr txBox="1">
            <a:spLocks noChangeArrowheads="1"/>
          </p:cNvSpPr>
          <p:nvPr userDrawn="1"/>
        </p:nvSpPr>
        <p:spPr bwMode="auto">
          <a:xfrm>
            <a:off x="8802688" y="6605588"/>
            <a:ext cx="6715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8EFC7CC8-1D04-446E-98E8-90E86F1A33E6}" type="slidenum">
              <a:rPr lang="en-US" sz="1200" b="1">
                <a:solidFill>
                  <a:srgbClr val="808080"/>
                </a:solidFill>
                <a:latin typeface="+mn-l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08080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Box 3"/>
          <p:cNvSpPr txBox="1">
            <a:spLocks noChangeArrowheads="1"/>
          </p:cNvSpPr>
          <p:nvPr/>
        </p:nvSpPr>
        <p:spPr bwMode="auto">
          <a:xfrm>
            <a:off x="5688014" y="-661988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endParaRPr lang="en-US" sz="1350" smtClean="0"/>
          </a:p>
        </p:txBody>
      </p:sp>
      <p:pic>
        <p:nvPicPr>
          <p:cNvPr id="3" name="Picture 2" descr="Cover Internal 2016 REV7-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379189" y="5383917"/>
            <a:ext cx="3220762" cy="463826"/>
          </a:xfrm>
          <a:prstGeom prst="rect">
            <a:avLst/>
          </a:prstGeom>
        </p:spPr>
        <p:txBody>
          <a:bodyPr anchor="ctr"/>
          <a:lstStyle>
            <a:lvl1pPr marL="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 baseline="0">
                <a:solidFill>
                  <a:srgbClr val="000000"/>
                </a:solidFill>
                <a:latin typeface="Arial Narrow" panose="020B0606020202030204" pitchFamily="34" charset="0"/>
                <a:ea typeface="MS PGothic" charset="0"/>
                <a:cs typeface="Arial Narrow"/>
              </a:defRPr>
            </a:lvl1pPr>
            <a:lvl2pPr marL="3429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2pPr>
            <a:lvl3pPr marL="6858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3pPr>
            <a:lvl4pPr marL="10287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4pPr>
            <a:lvl5pPr marL="1371600" indent="0" algn="l" defTabSz="3429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MS PGothic" charset="0"/>
                <a:cs typeface="MS PGothic" charset="0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Document Confidentiality Level: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5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405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9pPr>
    </p:titleStyle>
    <p:bodyStyle>
      <a:lvl1pPr marL="0" indent="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200" kern="1200">
          <a:solidFill>
            <a:srgbClr val="000000"/>
          </a:solidFill>
          <a:latin typeface="Arial Narrow"/>
          <a:ea typeface="MS PGothic" charset="0"/>
          <a:cs typeface="Arial Narrow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5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vider Internal REV5-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9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7" r:id="rId2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405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4050" b="1">
          <a:solidFill>
            <a:schemeClr val="bg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d Internal REV6-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593" y="967272"/>
            <a:ext cx="3925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2016 PT Trakindo </a:t>
            </a:r>
            <a:r>
              <a:rPr lang="en-US" sz="1400" dirty="0" err="1" smtClean="0">
                <a:latin typeface="Arial Narrow" panose="020B0606020202030204" pitchFamily="34" charset="0"/>
              </a:rPr>
              <a:t>Utama</a:t>
            </a:r>
            <a:r>
              <a:rPr lang="en-US" sz="1400" dirty="0" smtClean="0">
                <a:latin typeface="Arial Narrow" panose="020B0606020202030204" pitchFamily="34" charset="0"/>
              </a:rPr>
              <a:t>. All rights reserved. </a:t>
            </a:r>
          </a:p>
          <a:p>
            <a:r>
              <a:rPr lang="en-US" sz="1400" dirty="0" smtClean="0">
                <a:latin typeface="Arial Narrow" panose="020B0606020202030204" pitchFamily="34" charset="0"/>
              </a:rPr>
              <a:t>The content of this presentation may not be used, duplicated or transmitted in any form without the written consent from PT Trakindo </a:t>
            </a:r>
            <a:r>
              <a:rPr lang="en-US" sz="1400" dirty="0" err="1" smtClean="0">
                <a:latin typeface="Arial Narrow" panose="020B0606020202030204" pitchFamily="34" charset="0"/>
              </a:rPr>
              <a:t>Utama</a:t>
            </a:r>
            <a:r>
              <a:rPr lang="en-US" sz="1400" dirty="0" smtClean="0">
                <a:latin typeface="Arial Narrow" panose="020B0606020202030204" pitchFamily="34" charset="0"/>
              </a:rPr>
              <a:t>.</a:t>
            </a:r>
            <a:endParaRPr lang="en-US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7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ent Internal REV5-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8737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A40AE0CD-8151-0A40-9221-1BB208C6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0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9" r:id="rId2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MS PGothic" charset="0"/>
          <a:cs typeface="MS PGothic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Arial Narrow" charset="0"/>
          <a:ea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2pPr>
      <a:lvl3pPr marL="569913" indent="11588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3pPr>
      <a:lvl4pPr marL="914400" indent="-22542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4pPr>
      <a:lvl5pPr marL="914400" indent="173038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 Narrow"/>
          <a:ea typeface="MS PGothic" charset="0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1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0480" y="443711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 smtClean="0">
                <a:latin typeface="Calibri" pitchFamily="34" charset="0"/>
              </a:rPr>
              <a:t>Service Operations Focus Group (AGENDA)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 smtClean="0">
                <a:latin typeface="Calibri" pitchFamily="34" charset="0"/>
              </a:rPr>
              <a:t>Jakarta, 20 – 22 February 2018</a:t>
            </a:r>
            <a:endParaRPr lang="en-US" sz="2800" b="1" i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04250" y="6499225"/>
            <a:ext cx="539750" cy="2841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070CF3-9151-4DDB-83E3-71FF0BEF65B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1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504055"/>
          </a:xfrm>
        </p:spPr>
        <p:txBody>
          <a:bodyPr anchor="ctr"/>
          <a:lstStyle/>
          <a:p>
            <a:pPr algn="ctr"/>
            <a:r>
              <a:rPr lang="en-US" sz="3600" dirty="0" smtClean="0"/>
              <a:t>Agenda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73668"/>
              </p:ext>
            </p:extLst>
          </p:nvPr>
        </p:nvGraphicFramePr>
        <p:xfrm>
          <a:off x="539552" y="1091540"/>
          <a:ext cx="8064895" cy="4147185"/>
        </p:xfrm>
        <a:graphic>
          <a:graphicData uri="http://schemas.openxmlformats.org/drawingml/2006/table">
            <a:tbl>
              <a:tblPr/>
              <a:tblGrid>
                <a:gridCol w="1336033"/>
                <a:gridCol w="4695106"/>
                <a:gridCol w="2033756"/>
              </a:tblGrid>
              <a:tr h="345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Day-1 </a:t>
                      </a:r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(20 February 2018) </a:t>
                      </a:r>
                    </a:p>
                    <a:p>
                      <a:pPr algn="ctr" fontAlgn="ctr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Hotel Ibis</a:t>
                      </a:r>
                      <a:r>
                        <a:rPr lang="en-US" sz="24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Gading Serpong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08.00-08.05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Safety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08.05-09.00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Opening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Roni S - Simon 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09.00-09.45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 CAP &amp; CAP Update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Irwansyah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09.45-10.00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Coffee Break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10.00-11.00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Foot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print and OD 2.0 Operations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Fourina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11.00-12.00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Services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OTiF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Target Update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Cipto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12.00-13.00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13.00-14.00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Operation Support Overview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Stuart 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14.00-15.00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Serviceman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Premier League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Asep 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15.00-15.15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Coffee Break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86"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15.15-15.45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ITR3A Update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Brave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15.45-17.00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WIP Dashboard Update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Bram MP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3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504055"/>
          </a:xfrm>
        </p:spPr>
        <p:txBody>
          <a:bodyPr anchor="ctr"/>
          <a:lstStyle/>
          <a:p>
            <a:pPr algn="ctr"/>
            <a:r>
              <a:rPr lang="en-US" sz="3600" dirty="0" smtClean="0"/>
              <a:t>Agenda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26056"/>
              </p:ext>
            </p:extLst>
          </p:nvPr>
        </p:nvGraphicFramePr>
        <p:xfrm>
          <a:off x="933364" y="764703"/>
          <a:ext cx="7455060" cy="4888230"/>
        </p:xfrm>
        <a:graphic>
          <a:graphicData uri="http://schemas.openxmlformats.org/drawingml/2006/table">
            <a:tbl>
              <a:tblPr/>
              <a:tblGrid>
                <a:gridCol w="1204816"/>
                <a:gridCol w="4378036"/>
                <a:gridCol w="1872208"/>
              </a:tblGrid>
              <a:tr h="345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Day-2 (21 February 2018) </a:t>
                      </a:r>
                    </a:p>
                    <a:p>
                      <a:pPr algn="ctr" fontAlgn="ctr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Hotel Ibis</a:t>
                      </a:r>
                      <a:r>
                        <a:rPr lang="en-US" sz="24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Gading Serpong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08.00-09.00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 2.0 Awareness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Victor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Wee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09.30-09.45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Coffee Break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09.45-12.00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Attributes 2.0 Assessment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Victor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Wee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12.00-13.30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13.00-15.30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Attributes 2.0 Assessment (continued)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Victor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Wee/CSP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15.30-15.45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Coffee Break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15.45-17.00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Attributes 2.0 Assessment (continued)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Victor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Wee/CSP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marL="0" algn="ctr" defTabSz="3429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18.00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 Finish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Dinner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429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ALL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marL="0" algn="ctr" defTabSz="342900" rtl="0" eaLnBrk="1" fontAlgn="ctr" latinLnBrk="0" hangingPunct="1"/>
                      <a:r>
                        <a:rPr lang="en-US" sz="2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42900" rtl="0" eaLnBrk="1" fontAlgn="ctr" latinLnBrk="0" hangingPunct="1"/>
                      <a:r>
                        <a:rPr lang="en-US" sz="24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Day-3 (22 February 2018) </a:t>
                      </a:r>
                    </a:p>
                    <a:p>
                      <a:pPr marL="0" algn="ctr" defTabSz="342900" rtl="0" eaLnBrk="1" fontAlgn="ctr" latinLnBrk="0" hangingPunct="1"/>
                      <a:r>
                        <a:rPr lang="en-US" sz="24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Hotel Ibis Gading Serpong</a:t>
                      </a:r>
                      <a:endParaRPr lang="en-US" sz="2400" b="1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42900" rtl="0" eaLnBrk="1" fontAlgn="ctr" latinLnBrk="0" hangingPunct="1"/>
                      <a:r>
                        <a:rPr lang="en-US" sz="2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08.00-09.30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Action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Plan Discussion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09.30-09.45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Coffee Break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09.45-12.00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Action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Plan Discussion (Continued)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12.00-13.00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7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6283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a_X6JXL0K2hACAEmQ9z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a_X6JXL0K2hACAEmQ9z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xfgEZjE6kWLZ8DIbkZa7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xfgEZjE6kWLZ8DIbkZa7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U3iV7Etjkec2yxy75ixG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a_X6JXL0K2hACAEmQ9z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xfgEZjE6kWLZ8DIbkZa7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a_X6JXL0K2hACAEmQ9z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xfgEZjE6kWLZ8DIbkZa7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U3iV7Etjkec2yxy75ixGg"/>
</p:tagLst>
</file>

<file path=ppt/theme/theme1.xml><?xml version="1.0" encoding="utf-8"?>
<a:theme xmlns:a="http://schemas.openxmlformats.org/drawingml/2006/main" name="1_Custom Design">
  <a:themeElements>
    <a:clrScheme name="1_Custom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D11"/>
      </a:accent1>
      <a:accent2>
        <a:srgbClr val="B2B2B2"/>
      </a:accent2>
      <a:accent3>
        <a:srgbClr val="FFFFFF"/>
      </a:accent3>
      <a:accent4>
        <a:srgbClr val="000000"/>
      </a:accent4>
      <a:accent5>
        <a:srgbClr val="FFE3AA"/>
      </a:accent5>
      <a:accent6>
        <a:srgbClr val="A1A1A1"/>
      </a:accent6>
      <a:hlink>
        <a:srgbClr val="000000"/>
      </a:hlink>
      <a:folHlink>
        <a:srgbClr val="000000"/>
      </a:folHlink>
    </a:clrScheme>
    <a:fontScheme name="1_Custom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D11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FE3AA"/>
        </a:accent5>
        <a:accent6>
          <a:srgbClr val="A1A1A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1_Custom Design">
  <a:themeElements>
    <a:clrScheme name="1_Custom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D11"/>
      </a:accent1>
      <a:accent2>
        <a:srgbClr val="B2B2B2"/>
      </a:accent2>
      <a:accent3>
        <a:srgbClr val="FFFFFF"/>
      </a:accent3>
      <a:accent4>
        <a:srgbClr val="000000"/>
      </a:accent4>
      <a:accent5>
        <a:srgbClr val="FFE3AA"/>
      </a:accent5>
      <a:accent6>
        <a:srgbClr val="A1A1A1"/>
      </a:accent6>
      <a:hlink>
        <a:srgbClr val="000000"/>
      </a:hlink>
      <a:folHlink>
        <a:srgbClr val="000000"/>
      </a:folHlink>
    </a:clrScheme>
    <a:fontScheme name="1_Custom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D11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FE3AA"/>
        </a:accent5>
        <a:accent6>
          <a:srgbClr val="A1A1A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 Extern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 External" id="{3F8B15D7-3532-4545-958C-4BE816B797FD}" vid="{763B8F11-8C08-441C-9FA6-6D1DC0478970}"/>
    </a:ext>
  </a:extLst>
</a:theme>
</file>

<file path=ppt/theme/theme4.xml><?xml version="1.0" encoding="utf-8"?>
<a:theme xmlns:a="http://schemas.openxmlformats.org/drawingml/2006/main" name="Ext_Trakindo_Divi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Closing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akindo-Arial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Ext_Trakindo_I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7471F"/>
        </a:solidFill>
        <a:ln>
          <a:noFill/>
        </a:ln>
        <a:extLst>
          <a:ext uri="{91240B29-F687-4f45-9708-019B960494DF}">
            <a14:hiddenLine xmlns="" xmlns:a14="http://schemas.microsoft.com/office/drawing/2010/main" w="25400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lIns="0" tIns="0" rIns="0" bIns="0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5699</TotalTime>
  <Words>186</Words>
  <Application>Microsoft Office PowerPoint</Application>
  <PresentationFormat>On-screen Show (4:3)</PresentationFormat>
  <Paragraphs>89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 Unicode MS</vt:lpstr>
      <vt:lpstr>ＭＳ Ｐゴシック</vt:lpstr>
      <vt:lpstr>ＭＳ Ｐゴシック</vt:lpstr>
      <vt:lpstr>Arial</vt:lpstr>
      <vt:lpstr>Arial Narrow</vt:lpstr>
      <vt:lpstr>Calibri</vt:lpstr>
      <vt:lpstr>CB Univers 67 CondensedBold</vt:lpstr>
      <vt:lpstr>Times New Roman</vt:lpstr>
      <vt:lpstr>1_Custom Design</vt:lpstr>
      <vt:lpstr>21_Custom Design</vt:lpstr>
      <vt:lpstr>Theme External</vt:lpstr>
      <vt:lpstr>Ext_Trakindo_Divider</vt:lpstr>
      <vt:lpstr>Closing Page</vt:lpstr>
      <vt:lpstr>Ext_Trakindo_Isi</vt:lpstr>
      <vt:lpstr>think-cell Slide</vt:lpstr>
      <vt:lpstr>PowerPoint Presentation</vt:lpstr>
      <vt:lpstr>Agenda</vt:lpstr>
      <vt:lpstr>Agenda</vt:lpstr>
      <vt:lpstr>PowerPoint Presentation</vt:lpstr>
    </vt:vector>
  </TitlesOfParts>
  <Company>Caterpillar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 Errion</dc:creator>
  <cp:lastModifiedBy>Pipit S Budi</cp:lastModifiedBy>
  <cp:revision>313</cp:revision>
  <cp:lastPrinted>2017-01-13T01:55:16Z</cp:lastPrinted>
  <dcterms:created xsi:type="dcterms:W3CDTF">2013-08-08T17:10:16Z</dcterms:created>
  <dcterms:modified xsi:type="dcterms:W3CDTF">2018-02-14T23:55:11Z</dcterms:modified>
</cp:coreProperties>
</file>