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5"/>
  </p:sldMasterIdLst>
  <p:notesMasterIdLst>
    <p:notesMasterId r:id="rId16"/>
  </p:notesMasterIdLst>
  <p:sldIdLst>
    <p:sldId id="261" r:id="rId6"/>
    <p:sldId id="330" r:id="rId7"/>
    <p:sldId id="335" r:id="rId8"/>
    <p:sldId id="331" r:id="rId9"/>
    <p:sldId id="329" r:id="rId10"/>
    <p:sldId id="332" r:id="rId11"/>
    <p:sldId id="333" r:id="rId12"/>
    <p:sldId id="334" r:id="rId13"/>
    <p:sldId id="324" r:id="rId14"/>
    <p:sldId id="32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8661" autoAdjust="0"/>
  </p:normalViewPr>
  <p:slideViewPr>
    <p:cSldViewPr snapToGrid="0">
      <p:cViewPr varScale="1">
        <p:scale>
          <a:sx n="64" d="100"/>
          <a:sy n="64" d="100"/>
        </p:scale>
        <p:origin x="9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-496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FCBE1-E49D-6A4A-A98A-CCE40080A76E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BB35-C334-B945-BB29-586F342F3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7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CATATAN: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 Status*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rahasia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berwenang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fungsional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bisnis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internal di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lingkup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Non-confidential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bebas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termasuk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eksternal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*)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Distribusi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pihak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lain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persetujuan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pemilik</a:t>
            </a:r>
            <a:r>
              <a:rPr lang="en-ID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</a:t>
            </a:r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8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7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0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23BB35-C334-B945-BB29-586F342F31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2353252"/>
            <a:ext cx="5545138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2" y="3828265"/>
            <a:ext cx="554513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cap="none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S_safetySlide_CBM_Trakindo_19July21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41325"/>
            <a:ext cx="11029616" cy="118872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73382"/>
            <a:ext cx="11029615" cy="3865418"/>
          </a:xfrm>
        </p:spPr>
        <p:txBody>
          <a:bodyPr/>
          <a:lstStyle>
            <a:lvl1pPr marL="263525" indent="-263525">
              <a:defRPr/>
            </a:lvl1pPr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2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CE0962-DC8B-4808-9A8A-7D278F5B3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454619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1585873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261034"/>
            <a:ext cx="5194766" cy="2934999"/>
          </a:xfrm>
        </p:spPr>
        <p:txBody>
          <a:bodyPr anchor="t">
            <a:normAutofit/>
          </a:bodyPr>
          <a:lstStyle>
            <a:lvl2pPr marL="539750" indent="-215900">
              <a:buClr>
                <a:schemeClr val="accent2"/>
              </a:buClr>
              <a:defRPr/>
            </a:lvl2pPr>
            <a:lvl3pPr marL="803275" indent="-174625">
              <a:buClr>
                <a:schemeClr val="accent4">
                  <a:lumMod val="75000"/>
                </a:schemeClr>
              </a:buClr>
              <a:defRPr/>
            </a:lvl3pPr>
            <a:lvl4pPr marL="1081088" indent="-180975">
              <a:buClr>
                <a:schemeClr val="tx2">
                  <a:lumMod val="75000"/>
                  <a:lumOff val="25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1585874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261034"/>
            <a:ext cx="5194771" cy="2934999"/>
          </a:xfrm>
        </p:spPr>
        <p:txBody>
          <a:bodyPr anchor="t">
            <a:normAutofit/>
          </a:bodyPr>
          <a:lstStyle>
            <a:lvl2pPr marL="539750" indent="-215900">
              <a:defRPr/>
            </a:lvl2pPr>
            <a:lvl3pPr marL="803275" indent="-174625">
              <a:defRPr/>
            </a:lvl3pPr>
            <a:lvl4pPr marL="1081088" indent="-18097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1" descr="JS_safetySlide_CBM_Trakindo_19July21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B4ECE-CD33-400A-9870-F29C6A796B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2" y="2796597"/>
            <a:ext cx="7775720" cy="1475013"/>
          </a:xfrm>
          <a:effectLst/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CHAPTER 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0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444461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736037"/>
            <a:ext cx="11029616" cy="3941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76365" y="5509514"/>
            <a:ext cx="3119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5907024"/>
            <a:ext cx="12185904" cy="9509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1DA39F1-CCB3-4723-A820-BF2023A3A29D}"/>
              </a:ext>
            </a:extLst>
          </p:cNvPr>
          <p:cNvSpPr/>
          <p:nvPr userDrawn="1"/>
        </p:nvSpPr>
        <p:spPr>
          <a:xfrm>
            <a:off x="478854" y="5883595"/>
            <a:ext cx="80666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2022 © PT Trakindo Utama. All rights reserved. The content of this presentation may not be used, duplicated or transmitted in any form without the written consent from PT Trakindo Utama.</a:t>
            </a:r>
          </a:p>
        </p:txBody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61" r:id="rId2"/>
    <p:sldLayoutId id="2147483757" r:id="rId3"/>
    <p:sldLayoutId id="2147483711" r:id="rId4"/>
    <p:sldLayoutId id="2147483760" r:id="rId5"/>
    <p:sldLayoutId id="2147483758" r:id="rId6"/>
    <p:sldLayoutId id="2147483762" r:id="rId7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4000" b="1" kern="1200" cap="none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3275" indent="-174625" algn="l" defTabSz="457200" rtl="0" eaLnBrk="1" latinLnBrk="0" hangingPunct="1">
        <a:spcBef>
          <a:spcPct val="20000"/>
        </a:spcBef>
        <a:spcAft>
          <a:spcPts val="600"/>
        </a:spcAft>
        <a:buClr>
          <a:schemeClr val="accent4">
            <a:lumMod val="75000"/>
          </a:schemeClr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1088" indent="-180975" algn="l" defTabSz="457200" rtl="0" eaLnBrk="1" latinLnBrk="0" hangingPunct="1">
        <a:spcBef>
          <a:spcPct val="20000"/>
        </a:spcBef>
        <a:spcAft>
          <a:spcPts val="600"/>
        </a:spcAft>
        <a:buClr>
          <a:schemeClr val="tx2">
            <a:lumMod val="75000"/>
            <a:lumOff val="25000"/>
          </a:schemeClr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38" userDrawn="1">
          <p15:clr>
            <a:srgbClr val="F26B43"/>
          </p15:clr>
        </p15:guide>
        <p15:guide id="2" orient="horz" pos="278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71B163-70B2-4160-81E2-D4AD5511B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1607" y="2468484"/>
            <a:ext cx="6820523" cy="1077218"/>
          </a:xfrm>
        </p:spPr>
        <p:txBody>
          <a:bodyPr>
            <a:normAutofit/>
          </a:bodyPr>
          <a:lstStyle/>
          <a:p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Plan Factory Visit &amp; Malaga</a:t>
            </a:r>
            <a:endParaRPr lang="en-ID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7C6FE1-17D1-43A0-8AC0-5C2C8BBDEBE6}"/>
              </a:ext>
            </a:extLst>
          </p:cNvPr>
          <p:cNvSpPr txBox="1"/>
          <p:nvPr/>
        </p:nvSpPr>
        <p:spPr>
          <a:xfrm>
            <a:off x="5918198" y="5249315"/>
            <a:ext cx="5810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/>
              <a:t>Seprin Asang Pananda</a:t>
            </a:r>
            <a:endParaRPr lang="en-US" sz="1600" dirty="0"/>
          </a:p>
          <a:p>
            <a:r>
              <a:rPr lang="id-ID" sz="1600" dirty="0"/>
              <a:t>Marketing</a:t>
            </a:r>
            <a:r>
              <a:rPr lang="en-US" sz="1600" dirty="0"/>
              <a:t>, </a:t>
            </a:r>
            <a:r>
              <a:rPr lang="id-ID" sz="1600" dirty="0"/>
              <a:t>Mining MKT&amp; SLS</a:t>
            </a:r>
            <a:endParaRPr lang="en-US" sz="1600" dirty="0"/>
          </a:p>
          <a:p>
            <a:r>
              <a:rPr lang="en-US" sz="1600" dirty="0"/>
              <a:t>Confidentiality Status </a:t>
            </a:r>
            <a:r>
              <a:rPr lang="en-US" sz="1600" b="1" dirty="0">
                <a:highlight>
                  <a:srgbClr val="FFFF00"/>
                </a:highlight>
              </a:rPr>
              <a:t>Yellow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35272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EF743A6-1F77-48AE-9435-B141FD25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83" y="458661"/>
            <a:ext cx="5953004" cy="564803"/>
          </a:xfrm>
        </p:spPr>
        <p:txBody>
          <a:bodyPr>
            <a:normAutofit/>
          </a:bodyPr>
          <a:lstStyle/>
          <a:p>
            <a:r>
              <a:rPr lang="en-US" sz="2800" dirty="0"/>
              <a:t>Grand Total</a:t>
            </a:r>
            <a:r>
              <a:rPr lang="id-ID" sz="2800" dirty="0"/>
              <a:t>:</a:t>
            </a:r>
            <a:endParaRPr lang="en-US" sz="280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AB90962-947F-43A8-9729-109508F1802D}"/>
              </a:ext>
            </a:extLst>
          </p:cNvPr>
          <p:cNvSpPr txBox="1">
            <a:spLocks/>
          </p:cNvSpPr>
          <p:nvPr/>
        </p:nvSpPr>
        <p:spPr>
          <a:xfrm>
            <a:off x="1249901" y="1549947"/>
            <a:ext cx="5953004" cy="40327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Factory Visit :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b="1" dirty="0"/>
              <a:t>	</a:t>
            </a:r>
            <a:r>
              <a:rPr lang="en-US" sz="1800" dirty="0"/>
              <a:t>	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Grand total : USD 250.000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F1B5C6CB-1F91-7119-757D-B1CED36B8CAB}"/>
              </a:ext>
            </a:extLst>
          </p:cNvPr>
          <p:cNvSpPr txBox="1">
            <a:spLocks/>
          </p:cNvSpPr>
          <p:nvPr/>
        </p:nvSpPr>
        <p:spPr>
          <a:xfrm>
            <a:off x="6476277" y="2239629"/>
            <a:ext cx="4741825" cy="16263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Estimate support from CAT 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/>
              <a:t>	1,5% for 45 units :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b="1" dirty="0"/>
              <a:t>	USD 7.800 x 45 = </a:t>
            </a:r>
            <a:r>
              <a:rPr lang="en-US" sz="2000" b="1" dirty="0">
                <a:highlight>
                  <a:srgbClr val="FFFF00"/>
                </a:highlight>
              </a:rPr>
              <a:t>USD 351.000</a:t>
            </a:r>
            <a:endParaRPr lang="en-US" sz="2000" b="1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738A58E-B40C-FDE8-DAC5-B59ACC269DCF}"/>
              </a:ext>
            </a:extLst>
          </p:cNvPr>
          <p:cNvSpPr/>
          <p:nvPr/>
        </p:nvSpPr>
        <p:spPr>
          <a:xfrm>
            <a:off x="4908884" y="2239629"/>
            <a:ext cx="1331496" cy="12173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0352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A75405-BBA5-6AC0-699B-F36A84B2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83" y="458661"/>
            <a:ext cx="5953004" cy="564803"/>
          </a:xfrm>
        </p:spPr>
        <p:txBody>
          <a:bodyPr>
            <a:normAutofit/>
          </a:bodyPr>
          <a:lstStyle/>
          <a:p>
            <a:r>
              <a:rPr lang="en-US" sz="2800" dirty="0"/>
              <a:t>Background</a:t>
            </a:r>
            <a:r>
              <a:rPr lang="id-ID" sz="2800" dirty="0"/>
              <a:t>:</a:t>
            </a:r>
            <a:endParaRPr lang="en-US" sz="280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6E2D26F-1319-6599-2F19-1C956090B88D}"/>
              </a:ext>
            </a:extLst>
          </p:cNvPr>
          <p:cNvSpPr txBox="1">
            <a:spLocks/>
          </p:cNvSpPr>
          <p:nvPr/>
        </p:nvSpPr>
        <p:spPr>
          <a:xfrm>
            <a:off x="959370" y="1222004"/>
            <a:ext cx="9863528" cy="40327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/>
              <a:t>As part of our Marketing engagement and appreciation to customer that bought 745 with the high quantity since 2021.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/>
              <a:t>We also invite some customers that have possibility to buy 745.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/>
              <a:t>The visit got support from CAT by giving additional 1,5% to CAT discount for 45 units that invoiced start from May 2023 with estimate total </a:t>
            </a:r>
            <a:r>
              <a:rPr lang="de-DE" sz="1800" b="1" dirty="0"/>
              <a:t>USD 351.000</a:t>
            </a:r>
            <a:r>
              <a:rPr lang="en-US" sz="1800" dirty="0"/>
              <a:t> (</a:t>
            </a:r>
            <a:r>
              <a:rPr lang="de-DE" sz="1800" dirty="0"/>
              <a:t>USD 7.800 x 45 units)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7370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A75405-BBA5-6AC0-699B-F36A84B29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83" y="458661"/>
            <a:ext cx="5953004" cy="564803"/>
          </a:xfrm>
        </p:spPr>
        <p:txBody>
          <a:bodyPr>
            <a:normAutofit/>
          </a:bodyPr>
          <a:lstStyle/>
          <a:p>
            <a:r>
              <a:rPr lang="en-US" sz="2800" dirty="0"/>
              <a:t>Itinerary</a:t>
            </a:r>
            <a:r>
              <a:rPr lang="id-ID" sz="2800" dirty="0"/>
              <a:t>:</a:t>
            </a:r>
            <a:endParaRPr lang="en-US" sz="2800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6E2D26F-1319-6599-2F19-1C956090B88D}"/>
              </a:ext>
            </a:extLst>
          </p:cNvPr>
          <p:cNvSpPr txBox="1">
            <a:spLocks/>
          </p:cNvSpPr>
          <p:nvPr/>
        </p:nvSpPr>
        <p:spPr>
          <a:xfrm>
            <a:off x="2158516" y="1222004"/>
            <a:ext cx="8079766" cy="40327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Flight Jkt - NCL 		: 26 Nov 2023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Peterlee Factory Visit		: 27 Nov 2023 (09.00 to 12.00) 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Flight NCL – Malaga	 	: 28 Nov 2023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Malaga Proving Ground visit 	: 30 Nov 2023 (10.00 to 15.45)</a:t>
            </a:r>
          </a:p>
          <a:p>
            <a:pPr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Flight Malaga - Jkt 		: 01 Dec 2023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/>
              <a:t>	 </a:t>
            </a:r>
            <a:endParaRPr 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0403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63FC4C-729B-8156-A3A4-D9E38972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81" y="101306"/>
            <a:ext cx="5953004" cy="564803"/>
          </a:xfrm>
        </p:spPr>
        <p:txBody>
          <a:bodyPr>
            <a:normAutofit/>
          </a:bodyPr>
          <a:lstStyle/>
          <a:p>
            <a:r>
              <a:rPr lang="en-US" sz="2400" dirty="0"/>
              <a:t>Rundown Peterlee &amp; Malaga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C1EFD-F0FE-FB15-D1BC-0B8B6475E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81" y="1598599"/>
            <a:ext cx="4547048" cy="29440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7432B9-1A5F-0D72-98B0-4FB8B65C5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705" y="1598599"/>
            <a:ext cx="5857214" cy="30827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0801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5EAEA0F-9B92-5819-1D1A-5C9A3A993AD2}"/>
              </a:ext>
            </a:extLst>
          </p:cNvPr>
          <p:cNvSpPr txBox="1">
            <a:spLocks/>
          </p:cNvSpPr>
          <p:nvPr/>
        </p:nvSpPr>
        <p:spPr>
          <a:xfrm>
            <a:off x="299808" y="269"/>
            <a:ext cx="6775543" cy="64904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u="sng" dirty="0"/>
              <a:t>Customer Participants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Gu </a:t>
            </a:r>
            <a:r>
              <a:rPr lang="en-US" sz="1300" dirty="0" err="1"/>
              <a:t>Jianbo</a:t>
            </a:r>
            <a:r>
              <a:rPr lang="en-US" sz="1300" dirty="0"/>
              <a:t> (Proxy Director PT IWIP) 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Roberto Rodriguez Valledor (Vice </a:t>
            </a:r>
            <a:r>
              <a:rPr lang="en-US" sz="1300" dirty="0" err="1"/>
              <a:t>Precident</a:t>
            </a:r>
            <a:r>
              <a:rPr lang="en-US" sz="1300" dirty="0"/>
              <a:t> PT WBN)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Salim Lim Boon </a:t>
            </a:r>
            <a:r>
              <a:rPr lang="en-US" sz="1300" dirty="0" err="1"/>
              <a:t>Ciong</a:t>
            </a:r>
            <a:r>
              <a:rPr lang="en-US" sz="1300" dirty="0"/>
              <a:t> (Deputy Vice </a:t>
            </a:r>
            <a:r>
              <a:rPr lang="en-US" sz="1300" dirty="0" err="1"/>
              <a:t>Precident</a:t>
            </a:r>
            <a:r>
              <a:rPr lang="en-US" sz="1300" dirty="0"/>
              <a:t> PT WBN) 	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Willson Nicolas </a:t>
            </a:r>
            <a:r>
              <a:rPr lang="en-US" sz="1300" dirty="0" err="1"/>
              <a:t>Sastroamijoyo</a:t>
            </a:r>
            <a:r>
              <a:rPr lang="en-US" sz="1300" dirty="0"/>
              <a:t> (Owner PT SMA)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Salim </a:t>
            </a:r>
            <a:r>
              <a:rPr lang="en-US" sz="1300" dirty="0" err="1"/>
              <a:t>Kalalo</a:t>
            </a:r>
            <a:r>
              <a:rPr lang="en-US" sz="1300" dirty="0"/>
              <a:t> (Owner PT </a:t>
            </a:r>
            <a:r>
              <a:rPr lang="en-US" sz="1300" dirty="0" err="1"/>
              <a:t>Widaya</a:t>
            </a:r>
            <a:r>
              <a:rPr lang="en-US" sz="1300" dirty="0"/>
              <a:t> Daya Jaya)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 err="1"/>
              <a:t>Lelly</a:t>
            </a:r>
            <a:r>
              <a:rPr lang="en-US" sz="1300" dirty="0"/>
              <a:t> Uchee (</a:t>
            </a:r>
            <a:r>
              <a:rPr lang="en-US" sz="1300" dirty="0" err="1"/>
              <a:t>Komisaris</a:t>
            </a:r>
            <a:r>
              <a:rPr lang="en-US" sz="1300" dirty="0"/>
              <a:t> PT </a:t>
            </a:r>
            <a:r>
              <a:rPr lang="en-US" sz="1300" dirty="0" err="1"/>
              <a:t>Widaya</a:t>
            </a:r>
            <a:r>
              <a:rPr lang="en-US" sz="1300" dirty="0"/>
              <a:t> Daya Jaya)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sz="1300" dirty="0"/>
              <a:t>Ahmad Hakim Abdul Rauf (Owner Putra </a:t>
            </a:r>
            <a:r>
              <a:rPr lang="en-US" sz="1300" dirty="0" err="1"/>
              <a:t>Morowali</a:t>
            </a:r>
            <a:r>
              <a:rPr lang="en-US" sz="1300" dirty="0"/>
              <a:t> Sejahtera)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Varun </a:t>
            </a:r>
            <a:r>
              <a:rPr lang="en-US" sz="1300" dirty="0" err="1"/>
              <a:t>Satija</a:t>
            </a:r>
            <a:r>
              <a:rPr lang="en-US" sz="1300" dirty="0"/>
              <a:t> (Project Manager PT Borneo Prima) 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 err="1"/>
              <a:t>Juhandri</a:t>
            </a:r>
            <a:r>
              <a:rPr lang="en-US" sz="1300" dirty="0"/>
              <a:t> </a:t>
            </a:r>
            <a:r>
              <a:rPr lang="en-US" sz="1300" dirty="0" err="1"/>
              <a:t>Djamhari</a:t>
            </a:r>
            <a:r>
              <a:rPr lang="en-US" sz="1300" dirty="0"/>
              <a:t> </a:t>
            </a:r>
            <a:r>
              <a:rPr lang="en-US" sz="1300" dirty="0" err="1"/>
              <a:t>Selahim</a:t>
            </a:r>
            <a:r>
              <a:rPr lang="en-US" sz="1300" dirty="0"/>
              <a:t> (Operator Trainer PT Borneo Prima)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Benny </a:t>
            </a:r>
            <a:r>
              <a:rPr lang="en-US" sz="1300" dirty="0" err="1"/>
              <a:t>Pidakso</a:t>
            </a:r>
            <a:r>
              <a:rPr lang="en-US" sz="1300" dirty="0"/>
              <a:t> (</a:t>
            </a:r>
            <a:r>
              <a:rPr lang="en-US" sz="1300" dirty="0" err="1"/>
              <a:t>Direktur</a:t>
            </a:r>
            <a:r>
              <a:rPr lang="en-US" sz="1300" dirty="0"/>
              <a:t> Utama PT KMKI)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Muhammad </a:t>
            </a:r>
            <a:r>
              <a:rPr lang="en-US" sz="1300" dirty="0" err="1"/>
              <a:t>Wira</a:t>
            </a:r>
            <a:r>
              <a:rPr lang="en-US" sz="1300" dirty="0"/>
              <a:t> </a:t>
            </a:r>
            <a:r>
              <a:rPr lang="en-US" sz="1300" dirty="0" err="1"/>
              <a:t>Zukhrial</a:t>
            </a:r>
            <a:r>
              <a:rPr lang="en-US" sz="1300" dirty="0"/>
              <a:t> (</a:t>
            </a:r>
            <a:r>
              <a:rPr lang="en-US" sz="1300" dirty="0" err="1"/>
              <a:t>Komisaris</a:t>
            </a:r>
            <a:r>
              <a:rPr lang="en-US" sz="1300" dirty="0"/>
              <a:t> &amp; PS PT KMKI)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Candra </a:t>
            </a:r>
            <a:r>
              <a:rPr lang="en-US" sz="1300" dirty="0" err="1"/>
              <a:t>Winata</a:t>
            </a:r>
            <a:r>
              <a:rPr lang="en-US" sz="1300" dirty="0"/>
              <a:t> (Owner PT Utama </a:t>
            </a:r>
            <a:r>
              <a:rPr lang="en-US" sz="1300" dirty="0" err="1"/>
              <a:t>Wira</a:t>
            </a:r>
            <a:r>
              <a:rPr lang="en-US" sz="1300" dirty="0"/>
              <a:t>) 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/>
              <a:t>Daud Kala </a:t>
            </a:r>
            <a:r>
              <a:rPr lang="en-US" sz="1300" dirty="0" err="1"/>
              <a:t>Bombang</a:t>
            </a:r>
            <a:r>
              <a:rPr lang="en-US" sz="1300" dirty="0"/>
              <a:t> (</a:t>
            </a:r>
            <a:r>
              <a:rPr lang="en-US" sz="1300" dirty="0" err="1"/>
              <a:t>Direktur</a:t>
            </a:r>
            <a:r>
              <a:rPr lang="en-US" sz="1300" dirty="0"/>
              <a:t> Utama PT </a:t>
            </a:r>
            <a:r>
              <a:rPr lang="en-US" sz="1300" dirty="0" err="1"/>
              <a:t>Jhonlin</a:t>
            </a:r>
            <a:r>
              <a:rPr lang="en-US" sz="1300" dirty="0"/>
              <a:t> </a:t>
            </a:r>
            <a:r>
              <a:rPr lang="en-US" sz="1300" dirty="0" err="1"/>
              <a:t>Baratama</a:t>
            </a:r>
            <a:r>
              <a:rPr lang="en-US" sz="1300" dirty="0"/>
              <a:t>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>
                <a:highlight>
                  <a:srgbClr val="FFFF00"/>
                </a:highlight>
              </a:rPr>
              <a:t>Dedy </a:t>
            </a:r>
            <a:r>
              <a:rPr lang="en-US" sz="1300" dirty="0" err="1">
                <a:highlight>
                  <a:srgbClr val="FFFF00"/>
                </a:highlight>
              </a:rPr>
              <a:t>Ariawan</a:t>
            </a:r>
            <a:r>
              <a:rPr lang="en-US" sz="1300" dirty="0">
                <a:highlight>
                  <a:srgbClr val="FFFF00"/>
                </a:highlight>
              </a:rPr>
              <a:t> (Plant Manager PT </a:t>
            </a:r>
            <a:r>
              <a:rPr lang="en-US" sz="1300" dirty="0" err="1">
                <a:highlight>
                  <a:srgbClr val="FFFF00"/>
                </a:highlight>
              </a:rPr>
              <a:t>Jhonlin</a:t>
            </a:r>
            <a:r>
              <a:rPr lang="en-US" sz="1300" dirty="0">
                <a:highlight>
                  <a:srgbClr val="FFFF00"/>
                </a:highlight>
              </a:rPr>
              <a:t> </a:t>
            </a:r>
            <a:r>
              <a:rPr lang="en-US" sz="1300" dirty="0" err="1">
                <a:highlight>
                  <a:srgbClr val="FFFF00"/>
                </a:highlight>
              </a:rPr>
              <a:t>Baratama</a:t>
            </a:r>
            <a:r>
              <a:rPr lang="en-US" sz="1300" dirty="0">
                <a:highlight>
                  <a:srgbClr val="FFFF00"/>
                </a:highlight>
              </a:rPr>
              <a:t>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 err="1"/>
              <a:t>Akhmad</a:t>
            </a:r>
            <a:r>
              <a:rPr lang="en-US" sz="1300" dirty="0"/>
              <a:t> Gunadi Bin </a:t>
            </a:r>
            <a:r>
              <a:rPr lang="en-US" sz="1300" dirty="0" err="1"/>
              <a:t>Nadalsyah</a:t>
            </a:r>
            <a:r>
              <a:rPr lang="en-US" sz="1300" dirty="0"/>
              <a:t> (</a:t>
            </a:r>
            <a:r>
              <a:rPr lang="en-US" sz="1300" dirty="0" err="1"/>
              <a:t>Komisaris</a:t>
            </a:r>
            <a:r>
              <a:rPr lang="en-US" sz="1300" dirty="0"/>
              <a:t> Utama PT Mitra Barito Lumbung </a:t>
            </a:r>
            <a:r>
              <a:rPr lang="en-US" sz="1300" dirty="0" err="1"/>
              <a:t>Energi</a:t>
            </a:r>
            <a:r>
              <a:rPr lang="en-US" sz="1300" dirty="0"/>
              <a:t>)</a:t>
            </a:r>
          </a:p>
          <a:p>
            <a:pPr marL="288000" indent="-288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300" dirty="0" err="1"/>
              <a:t>Merty</a:t>
            </a:r>
            <a:r>
              <a:rPr lang="en-US" sz="1300" dirty="0"/>
              <a:t> </a:t>
            </a:r>
            <a:r>
              <a:rPr lang="en-US" sz="1300" dirty="0" err="1"/>
              <a:t>Tjokro</a:t>
            </a:r>
            <a:r>
              <a:rPr lang="en-US" sz="1300" dirty="0"/>
              <a:t> (</a:t>
            </a:r>
            <a:r>
              <a:rPr lang="en-US" sz="1300" dirty="0" err="1"/>
              <a:t>Komisaris</a:t>
            </a:r>
            <a:r>
              <a:rPr lang="en-US" sz="1300" dirty="0"/>
              <a:t> Utama PT </a:t>
            </a:r>
            <a:r>
              <a:rPr lang="en-US" sz="1300" dirty="0" err="1"/>
              <a:t>Ulima</a:t>
            </a:r>
            <a:r>
              <a:rPr lang="en-US" sz="1300" dirty="0"/>
              <a:t> Nitra)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endParaRPr lang="en-US" sz="1200" b="1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6FB81F3-8320-9652-4C39-5AD7D8E8A9B6}"/>
              </a:ext>
            </a:extLst>
          </p:cNvPr>
          <p:cNvSpPr txBox="1">
            <a:spLocks/>
          </p:cNvSpPr>
          <p:nvPr/>
        </p:nvSpPr>
        <p:spPr>
          <a:xfrm>
            <a:off x="6895471" y="-14989"/>
            <a:ext cx="5790668" cy="64904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u="sng" dirty="0" err="1"/>
              <a:t>Cont</a:t>
            </a:r>
            <a:r>
              <a:rPr lang="en-US" sz="1400" b="1" u="sng" dirty="0"/>
              <a:t> - Customer Participants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300" dirty="0"/>
              <a:t>17. Enrico </a:t>
            </a:r>
            <a:r>
              <a:rPr lang="en-US" sz="1300" dirty="0" err="1"/>
              <a:t>Wicaksana</a:t>
            </a:r>
            <a:r>
              <a:rPr lang="en-US" sz="1300" dirty="0"/>
              <a:t> (</a:t>
            </a:r>
            <a:r>
              <a:rPr lang="en-US" sz="1300" dirty="0" err="1"/>
              <a:t>Komisaris</a:t>
            </a:r>
            <a:r>
              <a:rPr lang="en-US" sz="1300" dirty="0"/>
              <a:t> PT </a:t>
            </a:r>
            <a:r>
              <a:rPr lang="en-US" sz="1300" dirty="0" err="1"/>
              <a:t>Ulima</a:t>
            </a:r>
            <a:r>
              <a:rPr lang="en-US" sz="1300" dirty="0"/>
              <a:t> Nitra)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300" dirty="0"/>
              <a:t>18. </a:t>
            </a:r>
            <a:r>
              <a:rPr lang="en-US" sz="1300" dirty="0" err="1"/>
              <a:t>Setyo</a:t>
            </a:r>
            <a:r>
              <a:rPr lang="en-US" sz="1300" dirty="0"/>
              <a:t> </a:t>
            </a:r>
            <a:r>
              <a:rPr lang="en-US" sz="1300" dirty="0" err="1"/>
              <a:t>Feriyanto</a:t>
            </a:r>
            <a:r>
              <a:rPr lang="en-US" sz="1300" dirty="0"/>
              <a:t> (</a:t>
            </a:r>
            <a:r>
              <a:rPr lang="en-US" sz="1300" dirty="0" err="1"/>
              <a:t>Direktur</a:t>
            </a:r>
            <a:r>
              <a:rPr lang="en-US" sz="1300" dirty="0"/>
              <a:t> PT Tata Bara Utama)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300" dirty="0"/>
              <a:t>19. </a:t>
            </a:r>
            <a:r>
              <a:rPr lang="en-US" sz="1300" dirty="0" err="1"/>
              <a:t>Agustam</a:t>
            </a:r>
            <a:r>
              <a:rPr lang="en-US" sz="1300" dirty="0"/>
              <a:t> (Owner </a:t>
            </a:r>
            <a:r>
              <a:rPr lang="en-US" sz="1300" dirty="0" err="1"/>
              <a:t>Makkuraga</a:t>
            </a:r>
            <a:r>
              <a:rPr lang="en-US" sz="1300" dirty="0"/>
              <a:t> Tama)</a:t>
            </a:r>
            <a:endParaRPr lang="en-US" sz="1300" dirty="0">
              <a:highlight>
                <a:srgbClr val="FFFF00"/>
              </a:highlight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u="sng" dirty="0" err="1"/>
              <a:t>Trakindo</a:t>
            </a:r>
            <a:r>
              <a:rPr lang="en-US" sz="1400" b="1" u="sng" dirty="0"/>
              <a:t> participants</a:t>
            </a:r>
            <a:r>
              <a:rPr lang="en-US" sz="1300" b="1" dirty="0"/>
              <a:t>	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00" dirty="0"/>
              <a:t>1. Martin Williams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00" dirty="0"/>
              <a:t>2. Seprin </a:t>
            </a:r>
            <a:r>
              <a:rPr lang="en-US" sz="1300" dirty="0" err="1"/>
              <a:t>Asang</a:t>
            </a:r>
            <a:r>
              <a:rPr lang="en-US" sz="1300" dirty="0"/>
              <a:t> Pananda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00" dirty="0"/>
              <a:t>3. Suzan Faisal Kusuma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00" dirty="0"/>
              <a:t>4. Tema </a:t>
            </a:r>
            <a:r>
              <a:rPr lang="en-US" sz="1300" dirty="0" err="1"/>
              <a:t>Mendrofa</a:t>
            </a:r>
            <a:endParaRPr lang="en-US" sz="1300" dirty="0"/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00" dirty="0"/>
              <a:t>5. </a:t>
            </a:r>
            <a:r>
              <a:rPr lang="en-US" sz="1300" dirty="0">
                <a:highlight>
                  <a:srgbClr val="FFFF00"/>
                </a:highlight>
              </a:rPr>
              <a:t>Fanny Ronny </a:t>
            </a:r>
            <a:r>
              <a:rPr lang="en-US" sz="1300" dirty="0" err="1">
                <a:highlight>
                  <a:srgbClr val="FFFF00"/>
                </a:highlight>
              </a:rPr>
              <a:t>Mamahit</a:t>
            </a:r>
            <a:endParaRPr lang="en-US" sz="1300" dirty="0">
              <a:highlight>
                <a:srgbClr val="FFFF00"/>
              </a:highlight>
            </a:endParaRP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00" dirty="0"/>
              <a:t>6. </a:t>
            </a:r>
            <a:r>
              <a:rPr lang="en-US" sz="1300" dirty="0">
                <a:highlight>
                  <a:srgbClr val="FFFF00"/>
                </a:highlight>
              </a:rPr>
              <a:t>Conrad Henry Panjaitan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00" dirty="0"/>
              <a:t>7. </a:t>
            </a:r>
            <a:r>
              <a:rPr lang="en-US" sz="1300" dirty="0" err="1"/>
              <a:t>Hesti</a:t>
            </a:r>
            <a:r>
              <a:rPr lang="en-US" sz="1300" dirty="0"/>
              <a:t> P </a:t>
            </a:r>
            <a:r>
              <a:rPr lang="en-US" sz="1300" dirty="0" err="1"/>
              <a:t>Nursanti</a:t>
            </a:r>
            <a:endParaRPr lang="en-US" sz="1300" dirty="0"/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300" dirty="0"/>
              <a:t>8. Andre Kurniawan</a:t>
            </a:r>
          </a:p>
        </p:txBody>
      </p:sp>
    </p:spTree>
    <p:extLst>
      <p:ext uri="{BB962C8B-B14F-4D97-AF65-F5344CB8AC3E}">
        <p14:creationId xmlns:p14="http://schemas.microsoft.com/office/powerpoint/2010/main" val="1585181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5EAEA0F-9B92-5819-1D1A-5C9A3A993AD2}"/>
              </a:ext>
            </a:extLst>
          </p:cNvPr>
          <p:cNvSpPr txBox="1">
            <a:spLocks/>
          </p:cNvSpPr>
          <p:nvPr/>
        </p:nvSpPr>
        <p:spPr>
          <a:xfrm>
            <a:off x="899410" y="3"/>
            <a:ext cx="10403174" cy="6145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AutoNum type="arabicPeriod"/>
            </a:pPr>
            <a:r>
              <a:rPr lang="en-US" sz="1400" b="1" dirty="0" err="1"/>
              <a:t>Weda</a:t>
            </a:r>
            <a:r>
              <a:rPr lang="en-US" sz="1400" b="1" dirty="0"/>
              <a:t> Bay (EIA) </a:t>
            </a:r>
            <a:r>
              <a:rPr lang="en-US" sz="1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/>
              <a:t>        2021-2023 </a:t>
            </a:r>
            <a:r>
              <a:rPr lang="en-US" sz="1400" dirty="0">
                <a:sym typeface="Wingdings" panose="05000000000000000000" pitchFamily="2" charset="2"/>
              </a:rPr>
              <a:t> 45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Q3-Q4 2023  43 units</a:t>
            </a:r>
            <a:endParaRPr lang="en-US" sz="1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AutoNum type="arabicPeriod" startAt="2"/>
            </a:pPr>
            <a:r>
              <a:rPr lang="en-US" sz="1400" b="1" dirty="0" err="1"/>
              <a:t>Kesatria</a:t>
            </a:r>
            <a:r>
              <a:rPr lang="en-US" sz="1400" b="1" dirty="0"/>
              <a:t> Mitra </a:t>
            </a:r>
            <a:r>
              <a:rPr lang="en-US" sz="1400" b="1" dirty="0" err="1"/>
              <a:t>Kontraktor</a:t>
            </a:r>
            <a:r>
              <a:rPr lang="en-US" sz="1400" b="1" dirty="0"/>
              <a:t> Indonesia / </a:t>
            </a:r>
            <a:r>
              <a:rPr lang="en-US" sz="1400" b="1" dirty="0" err="1"/>
              <a:t>Bangun</a:t>
            </a:r>
            <a:r>
              <a:rPr lang="en-US" sz="1400" b="1" dirty="0"/>
              <a:t> Mega </a:t>
            </a:r>
            <a:r>
              <a:rPr lang="en-US" sz="1400" b="1" dirty="0" err="1"/>
              <a:t>Djaya</a:t>
            </a:r>
            <a:r>
              <a:rPr lang="en-US" sz="1400" b="1" dirty="0"/>
              <a:t> Bersama (MA-Cons)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/>
              <a:t>        2022-2023 </a:t>
            </a:r>
            <a:r>
              <a:rPr lang="en-US" sz="1400" dirty="0">
                <a:sym typeface="Wingdings" panose="05000000000000000000" pitchFamily="2" charset="2"/>
              </a:rPr>
              <a:t> 15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Q2 2023  5 units ST5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Q3-Q4  10 units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AutoNum type="arabicPeriod" startAt="3"/>
            </a:pPr>
            <a:r>
              <a:rPr lang="en-US" sz="1400" b="1" dirty="0" err="1">
                <a:sym typeface="Wingdings" panose="05000000000000000000" pitchFamily="2" charset="2"/>
              </a:rPr>
              <a:t>Hilcon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ym typeface="Wingdings" panose="05000000000000000000" pitchFamily="2" charset="2"/>
              </a:rPr>
              <a:t>Jayasakti</a:t>
            </a:r>
            <a:r>
              <a:rPr lang="en-US" sz="1400" b="1" dirty="0">
                <a:sym typeface="Wingdings" panose="05000000000000000000" pitchFamily="2" charset="2"/>
              </a:rPr>
              <a:t> (MA-Mining)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        </a:t>
            </a:r>
            <a:r>
              <a:rPr lang="en-US" sz="1400" dirty="0">
                <a:sym typeface="Wingdings" panose="05000000000000000000" pitchFamily="2" charset="2"/>
              </a:rPr>
              <a:t>2023  30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Q4 2023  additional 16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 Q1 2024  additional 4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4.     Utama </a:t>
            </a:r>
            <a:r>
              <a:rPr lang="en-US" sz="1400" b="1" dirty="0" err="1">
                <a:sym typeface="Wingdings" panose="05000000000000000000" pitchFamily="2" charset="2"/>
              </a:rPr>
              <a:t>Wira</a:t>
            </a:r>
            <a:r>
              <a:rPr lang="en-US" sz="1400" b="1" dirty="0">
                <a:sym typeface="Wingdings" panose="05000000000000000000" pitchFamily="2" charset="2"/>
              </a:rPr>
              <a:t> (Sumatra)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/>
              <a:t>        2022 </a:t>
            </a:r>
            <a:r>
              <a:rPr lang="en-US" sz="1400" dirty="0">
                <a:sym typeface="Wingdings" panose="05000000000000000000" pitchFamily="2" charset="2"/>
              </a:rPr>
              <a:t> 2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2023  10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Q4 2023-2024  possibility additional 15 units for new pit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963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5EAEA0F-9B92-5819-1D1A-5C9A3A993AD2}"/>
              </a:ext>
            </a:extLst>
          </p:cNvPr>
          <p:cNvSpPr txBox="1">
            <a:spLocks/>
          </p:cNvSpPr>
          <p:nvPr/>
        </p:nvSpPr>
        <p:spPr>
          <a:xfrm>
            <a:off x="884418" y="240116"/>
            <a:ext cx="10418166" cy="55910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5.     </a:t>
            </a:r>
            <a:r>
              <a:rPr lang="en-US" sz="1400" b="1" dirty="0" err="1">
                <a:sym typeface="Wingdings" panose="05000000000000000000" pitchFamily="2" charset="2"/>
              </a:rPr>
              <a:t>Jhonlin</a:t>
            </a:r>
            <a:r>
              <a:rPr lang="en-US" sz="1400" b="1" dirty="0">
                <a:sym typeface="Wingdings" panose="05000000000000000000" pitchFamily="2" charset="2"/>
              </a:rPr>
              <a:t> </a:t>
            </a:r>
            <a:r>
              <a:rPr lang="en-US" sz="1400" b="1" dirty="0" err="1">
                <a:sym typeface="Wingdings" panose="05000000000000000000" pitchFamily="2" charset="2"/>
              </a:rPr>
              <a:t>Baratama</a:t>
            </a:r>
            <a:r>
              <a:rPr lang="en-US" sz="1400" b="1" dirty="0">
                <a:sym typeface="Wingdings" panose="05000000000000000000" pitchFamily="2" charset="2"/>
              </a:rPr>
              <a:t> (South Kal)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        </a:t>
            </a:r>
            <a:r>
              <a:rPr lang="en-US" sz="1400" dirty="0">
                <a:sym typeface="Wingdings" panose="05000000000000000000" pitchFamily="2" charset="2"/>
              </a:rPr>
              <a:t>2022  2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2023  possibility 16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/>
              <a:t>6.     Mitra Barito </a:t>
            </a:r>
            <a:r>
              <a:rPr lang="en-US" sz="1400" b="1" dirty="0" err="1"/>
              <a:t>Lubung</a:t>
            </a:r>
            <a:r>
              <a:rPr lang="en-US" sz="1400" b="1" dirty="0"/>
              <a:t> </a:t>
            </a:r>
            <a:r>
              <a:rPr lang="en-US" sz="1400" b="1" dirty="0" err="1"/>
              <a:t>Energi</a:t>
            </a:r>
            <a:r>
              <a:rPr lang="en-US" sz="1400" b="1" dirty="0"/>
              <a:t> (South Kal)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/>
              <a:t>        2022 </a:t>
            </a:r>
            <a:r>
              <a:rPr lang="en-US" sz="1400" dirty="0">
                <a:sym typeface="Wingdings" panose="05000000000000000000" pitchFamily="2" charset="2"/>
              </a:rPr>
              <a:t> 3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2023  3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Q2 2024  potential additional 6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7.     Samudra </a:t>
            </a:r>
            <a:r>
              <a:rPr lang="en-US" sz="1400" b="1" dirty="0" err="1">
                <a:sym typeface="Wingdings" panose="05000000000000000000" pitchFamily="2" charset="2"/>
              </a:rPr>
              <a:t>Mulia</a:t>
            </a:r>
            <a:r>
              <a:rPr lang="en-US" sz="1400" b="1" dirty="0">
                <a:sym typeface="Wingdings" panose="05000000000000000000" pitchFamily="2" charset="2"/>
              </a:rPr>
              <a:t> Abadi (EIA)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        </a:t>
            </a:r>
            <a:r>
              <a:rPr lang="en-US" sz="1400" dirty="0">
                <a:sym typeface="Wingdings" panose="05000000000000000000" pitchFamily="2" charset="2"/>
              </a:rPr>
              <a:t>2022-2023  12 units buy after rent period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Q2-Q3 2024  opportunity 30 units at new site in Gorontalo and 6 units at site </a:t>
            </a:r>
            <a:r>
              <a:rPr lang="en-US" sz="1400" dirty="0" err="1">
                <a:sym typeface="Wingdings" panose="05000000000000000000" pitchFamily="2" charset="2"/>
              </a:rPr>
              <a:t>Bakan</a:t>
            </a:r>
            <a:endParaRPr lang="en-US" sz="14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8.     Putra </a:t>
            </a:r>
            <a:r>
              <a:rPr lang="en-US" sz="1400" b="1" dirty="0" err="1">
                <a:sym typeface="Wingdings" panose="05000000000000000000" pitchFamily="2" charset="2"/>
              </a:rPr>
              <a:t>Morowali</a:t>
            </a:r>
            <a:r>
              <a:rPr lang="en-US" sz="1400" b="1" dirty="0">
                <a:sym typeface="Wingdings" panose="05000000000000000000" pitchFamily="2" charset="2"/>
              </a:rPr>
              <a:t> Sejahtera (EIA)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/>
              <a:t>        2022 </a:t>
            </a:r>
            <a:r>
              <a:rPr lang="en-US" sz="1400" dirty="0">
                <a:sym typeface="Wingdings" panose="05000000000000000000" pitchFamily="2" charset="2"/>
              </a:rPr>
              <a:t> 2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2024  opportunity additional 15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</a:t>
            </a:r>
            <a:endParaRPr lang="en-US" sz="1400" dirty="0"/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7581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5EAEA0F-9B92-5819-1D1A-5C9A3A993AD2}"/>
              </a:ext>
            </a:extLst>
          </p:cNvPr>
          <p:cNvSpPr txBox="1">
            <a:spLocks/>
          </p:cNvSpPr>
          <p:nvPr/>
        </p:nvSpPr>
        <p:spPr>
          <a:xfrm>
            <a:off x="884418" y="240116"/>
            <a:ext cx="10418166" cy="55910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9.     Tata Bara Utama (MA Cons)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        </a:t>
            </a:r>
            <a:r>
              <a:rPr lang="en-US" sz="1400" dirty="0">
                <a:sym typeface="Wingdings" panose="05000000000000000000" pitchFamily="2" charset="2"/>
              </a:rPr>
              <a:t>2021  3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2023  10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2024  opportunity additional 10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/>
              <a:t>10.   IMR </a:t>
            </a:r>
            <a:r>
              <a:rPr lang="en-US" sz="1400" b="1" dirty="0" err="1"/>
              <a:t>Anugrah</a:t>
            </a:r>
            <a:r>
              <a:rPr lang="en-US" sz="1400" b="1" dirty="0"/>
              <a:t> </a:t>
            </a:r>
            <a:r>
              <a:rPr lang="en-US" sz="1400" b="1" dirty="0" err="1"/>
              <a:t>Maju</a:t>
            </a:r>
            <a:r>
              <a:rPr lang="en-US" sz="1400" b="1" dirty="0"/>
              <a:t> / Borneo Prima (MA Mining)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/>
              <a:t>        2021 </a:t>
            </a:r>
            <a:r>
              <a:rPr lang="en-US" sz="1400" dirty="0">
                <a:sym typeface="Wingdings" panose="05000000000000000000" pitchFamily="2" charset="2"/>
              </a:rPr>
              <a:t> 9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2022  5 units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11.   </a:t>
            </a:r>
            <a:r>
              <a:rPr lang="en-US" sz="1400" b="1" dirty="0" err="1">
                <a:sym typeface="Wingdings" panose="05000000000000000000" pitchFamily="2" charset="2"/>
              </a:rPr>
              <a:t>Widaya</a:t>
            </a:r>
            <a:r>
              <a:rPr lang="en-US" sz="1400" b="1" dirty="0">
                <a:sym typeface="Wingdings" panose="05000000000000000000" pitchFamily="2" charset="2"/>
              </a:rPr>
              <a:t> Daya Jaya (EIA)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>
                <a:sym typeface="Wingdings" panose="05000000000000000000" pitchFamily="2" charset="2"/>
              </a:rPr>
              <a:t>        </a:t>
            </a:r>
            <a:r>
              <a:rPr lang="en-US" sz="1400" dirty="0">
                <a:sym typeface="Wingdings" panose="05000000000000000000" pitchFamily="2" charset="2"/>
              </a:rPr>
              <a:t>2023  3 units, largest population of LHEX (opportunity in 2023 40 units 330 GC)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dirty="0">
                <a:sym typeface="Wingdings" panose="05000000000000000000" pitchFamily="2" charset="2"/>
              </a:rPr>
              <a:t>        2024  opportunity additional 30 units</a:t>
            </a:r>
            <a:endParaRPr lang="en-US" sz="14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AutoNum type="arabicPeriod" startAt="12"/>
            </a:pPr>
            <a:r>
              <a:rPr lang="en-US" sz="1400" b="1" dirty="0" err="1"/>
              <a:t>Makkuraga</a:t>
            </a:r>
            <a:r>
              <a:rPr lang="en-US" sz="1400" b="1" dirty="0"/>
              <a:t> Tama (EIA)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/>
              <a:t>       </a:t>
            </a:r>
            <a:r>
              <a:rPr lang="en-US" sz="1400" dirty="0"/>
              <a:t>Opportunity ADT in 2024 and as one of top 10 influencers in nickel contractors at Sulawesi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400" b="1" dirty="0"/>
              <a:t>13.  PT </a:t>
            </a:r>
            <a:r>
              <a:rPr lang="en-US" sz="1400" b="1" dirty="0" err="1"/>
              <a:t>Ulima</a:t>
            </a:r>
            <a:r>
              <a:rPr lang="en-US" sz="1400" b="1" dirty="0"/>
              <a:t> Nitra </a:t>
            </a:r>
            <a:r>
              <a:rPr lang="en-US" sz="1400" b="1" dirty="0">
                <a:sym typeface="Wingdings" panose="05000000000000000000" pitchFamily="2" charset="2"/>
              </a:rPr>
              <a:t> request </a:t>
            </a:r>
            <a:r>
              <a:rPr lang="en-US" sz="1400" b="1" dirty="0"/>
              <a:t>from Lalak related 773 that bought under Sumatra territory</a:t>
            </a:r>
          </a:p>
        </p:txBody>
      </p:sp>
    </p:spTree>
    <p:extLst>
      <p:ext uri="{BB962C8B-B14F-4D97-AF65-F5344CB8AC3E}">
        <p14:creationId xmlns:p14="http://schemas.microsoft.com/office/powerpoint/2010/main" val="240063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EF743A6-1F77-48AE-9435-B141FD25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83" y="458661"/>
            <a:ext cx="5953004" cy="564803"/>
          </a:xfrm>
        </p:spPr>
        <p:txBody>
          <a:bodyPr>
            <a:normAutofit/>
          </a:bodyPr>
          <a:lstStyle/>
          <a:p>
            <a:r>
              <a:rPr lang="en-US" sz="2800" dirty="0"/>
              <a:t>Factory Visit at Peterlee + Malaga</a:t>
            </a:r>
            <a:r>
              <a:rPr lang="id-ID" sz="2800" dirty="0"/>
              <a:t> :</a:t>
            </a:r>
            <a:endParaRPr lang="en-US" sz="280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AB90962-947F-43A8-9729-109508F1802D}"/>
              </a:ext>
            </a:extLst>
          </p:cNvPr>
          <p:cNvSpPr txBox="1">
            <a:spLocks/>
          </p:cNvSpPr>
          <p:nvPr/>
        </p:nvSpPr>
        <p:spPr>
          <a:xfrm>
            <a:off x="1618870" y="1806621"/>
            <a:ext cx="5953004" cy="40327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en-US" sz="1800" b="1" dirty="0"/>
              <a:t>Plan cost :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b="1" dirty="0"/>
              <a:t>	</a:t>
            </a:r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US" sz="1800" dirty="0"/>
              <a:t> USD 10.000/person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1800" dirty="0"/>
              <a:t>	</a:t>
            </a:r>
            <a:r>
              <a:rPr lang="en-US" sz="1800" dirty="0">
                <a:sym typeface="Wingdings" panose="05000000000000000000" pitchFamily="2" charset="2"/>
              </a:rPr>
              <a:t> total visitor : 27 person</a:t>
            </a:r>
          </a:p>
          <a:p>
            <a:pPr marL="0" indent="0">
              <a:lnSpc>
                <a:spcPts val="25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-US" sz="2000" b="1" dirty="0">
                <a:sym typeface="Wingdings" panose="05000000000000000000" pitchFamily="2" charset="2"/>
              </a:rPr>
              <a:t>Total cost : </a:t>
            </a:r>
            <a:r>
              <a:rPr lang="en-US" sz="2000" b="1" dirty="0">
                <a:highlight>
                  <a:srgbClr val="FFFF00"/>
                </a:highlight>
                <a:sym typeface="Wingdings" panose="05000000000000000000" pitchFamily="2" charset="2"/>
              </a:rPr>
              <a:t>USD 270.000</a:t>
            </a:r>
            <a:endParaRPr lang="en-US" sz="2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484778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V2025_1">
      <a:dk1>
        <a:sysClr val="windowText" lastClr="000000"/>
      </a:dk1>
      <a:lt1>
        <a:sysClr val="window" lastClr="FFFFFF"/>
      </a:lt1>
      <a:dk2>
        <a:srgbClr val="3F3F3F"/>
      </a:dk2>
      <a:lt2>
        <a:srgbClr val="D8D8D8"/>
      </a:lt2>
      <a:accent1>
        <a:srgbClr val="262626"/>
      </a:accent1>
      <a:accent2>
        <a:srgbClr val="FFC000"/>
      </a:accent2>
      <a:accent3>
        <a:srgbClr val="034A90"/>
      </a:accent3>
      <a:accent4>
        <a:srgbClr val="FF3300"/>
      </a:accent4>
      <a:accent5>
        <a:srgbClr val="954F72"/>
      </a:accent5>
      <a:accent6>
        <a:srgbClr val="00B050"/>
      </a:accent6>
      <a:hlink>
        <a:srgbClr val="0563C1"/>
      </a:hlink>
      <a:folHlink>
        <a:srgbClr val="954F72"/>
      </a:folHlink>
    </a:clrScheme>
    <a:fontScheme name="Trakindo 2019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5B3E7AAD64464893C8EA112A4A0245" ma:contentTypeVersion="19" ma:contentTypeDescription="Create a new document." ma:contentTypeScope="" ma:versionID="f0b6a31413599431264bc529f0d70fbe">
  <xsd:schema xmlns:xsd="http://www.w3.org/2001/XMLSchema" xmlns:xs="http://www.w3.org/2001/XMLSchema" xmlns:p="http://schemas.microsoft.com/office/2006/metadata/properties" xmlns:ns2="a834bd3c-c1b2-4e1a-ae5b-24059a9457b3" xmlns:ns3="7a9fd858-01c7-467a-bf89-1c153ad60811" xmlns:ns4="http://schemas.microsoft.com/sharepoint/v4" targetNamespace="http://schemas.microsoft.com/office/2006/metadata/properties" ma:root="true" ma:fieldsID="cce982fbb4cc46beaec5db43e82de503" ns2:_="" ns3:_="" ns4:_="">
    <xsd:import namespace="a834bd3c-c1b2-4e1a-ae5b-24059a9457b3"/>
    <xsd:import namespace="7a9fd858-01c7-467a-bf89-1c153ad6081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l220810a40944ffb849401486a080193" minOccurs="0"/>
                <xsd:element ref="ns3:Log" minOccurs="0"/>
                <xsd:element ref="ns3:urutan" minOccurs="0"/>
                <xsd:element ref="ns2:_dlc_DocId" minOccurs="0"/>
                <xsd:element ref="ns2:_dlc_DocIdUrl" minOccurs="0"/>
                <xsd:element ref="ns2:_dlc_DocIdPersistId" minOccurs="0"/>
                <xsd:element ref="ns3:Reference_x0020_Document" minOccurs="0"/>
                <xsd:element ref="ns4:IconOverlay" minOccurs="0"/>
                <xsd:element ref="ns3:Document_x0020_Number" minOccurs="0"/>
                <xsd:element ref="ns3:Efective_x0020_Date" minOccurs="0"/>
                <xsd:element ref="ns3:Document_x0020_Description" minOccurs="0"/>
                <xsd:element ref="ns3:Doc_x0020_Distributions_x0020_Status" minOccurs="0"/>
                <xsd:element ref="ns3:Reference_x0020_Document_x0020_Name" minOccurs="0"/>
                <xsd:element ref="ns3:Link_x0020_Referenc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4bd3c-c1b2-4e1a-ae5b-24059a9457b3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a3f4969b-f686-4bc7-953b-62e3c70951d5}" ma:internalName="TaxCatchAll" ma:showField="CatchAllData" ma:web="a834bd3c-c1b2-4e1a-ae5b-24059a9457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220810a40944ffb849401486a080193" ma:index="11" nillable="true" ma:taxonomy="true" ma:internalName="l220810a40944ffb849401486a080193" ma:taxonomyFieldName="Area" ma:displayName="Area" ma:default="" ma:fieldId="{5220810a-4094-4ffb-8494-01486a080193}" ma:taxonomyMulti="true" ma:sspId="323aa523-ba5f-46b9-98fc-3f4ddafdf43d" ma:termSetId="4dfbfb44-c81c-4f1c-ba93-1c9ff8c1ce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fd858-01c7-467a-bf89-1c153ad60811" elementFormDefault="qualified">
    <xsd:import namespace="http://schemas.microsoft.com/office/2006/documentManagement/types"/>
    <xsd:import namespace="http://schemas.microsoft.com/office/infopath/2007/PartnerControls"/>
    <xsd:element name="Log" ma:index="12" nillable="true" ma:displayName="Log" ma:internalName="Log">
      <xsd:simpleType>
        <xsd:restriction base="dms:Text">
          <xsd:maxLength value="255"/>
        </xsd:restriction>
      </xsd:simpleType>
    </xsd:element>
    <xsd:element name="urutan" ma:index="13" nillable="true" ma:displayName="Urutan" ma:description="buat bikin urutan" ma:internalName="urutan" ma:percentage="FALSE">
      <xsd:simpleType>
        <xsd:restriction base="dms:Number"/>
      </xsd:simpleType>
    </xsd:element>
    <xsd:element name="Reference_x0020_Document" ma:index="17" nillable="true" ma:displayName="Reference Document" ma:description="Mohon kolom ini dikosongkan" ma:internalName="Reference_x0020_Document">
      <xsd:simpleType>
        <xsd:restriction base="dms:Note"/>
      </xsd:simpleType>
    </xsd:element>
    <xsd:element name="Document_x0020_Number" ma:index="19" nillable="true" ma:displayName="Document Number" ma:internalName="Document_x0020_Number">
      <xsd:simpleType>
        <xsd:restriction base="dms:Text">
          <xsd:maxLength value="255"/>
        </xsd:restriction>
      </xsd:simpleType>
    </xsd:element>
    <xsd:element name="Efective_x0020_Date" ma:index="20" nillable="true" ma:displayName="Efective Date" ma:format="DateOnly" ma:internalName="Efective_x0020_Date">
      <xsd:simpleType>
        <xsd:restriction base="dms:DateTime"/>
      </xsd:simpleType>
    </xsd:element>
    <xsd:element name="Document_x0020_Description" ma:index="21" nillable="true" ma:displayName="Document Description" ma:internalName="Document_x0020_Description">
      <xsd:simpleType>
        <xsd:restriction base="dms:Note"/>
      </xsd:simpleType>
    </xsd:element>
    <xsd:element name="Doc_x0020_Distributions_x0020_Status" ma:index="22" nillable="true" ma:displayName="Doc Distributions Status" ma:list="{9a367815-ce02-4935-916d-89c2c0ea2140}" ma:internalName="Doc_x0020_Distributions_x0020_Status" ma:showField="Title">
      <xsd:simpleType>
        <xsd:restriction base="dms:Lookup"/>
      </xsd:simpleType>
    </xsd:element>
    <xsd:element name="Reference_x0020_Document_x0020_Name" ma:index="23" nillable="true" ma:displayName="Reference Document Name" ma:internalName="Reference_x0020_Document_x0020_Name">
      <xsd:simpleType>
        <xsd:restriction base="dms:Text">
          <xsd:maxLength value="255"/>
        </xsd:restriction>
      </xsd:simpleType>
    </xsd:element>
    <xsd:element name="Link_x0020_Reference_x0020_Document" ma:index="24" nillable="true" ma:displayName="Link Reference Document" ma:internalName="Link_x0020_Reference_x0020_Documen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Description xmlns="7a9fd858-01c7-467a-bf89-1c153ad60811" xsi:nil="true"/>
    <urutan xmlns="7a9fd858-01c7-467a-bf89-1c153ad60811" xsi:nil="true"/>
    <IconOverlay xmlns="http://schemas.microsoft.com/sharepoint/v4" xsi:nil="true"/>
    <Doc_x0020_Distributions_x0020_Status xmlns="7a9fd858-01c7-467a-bf89-1c153ad60811" xsi:nil="true"/>
    <Reference_x0020_Document_x0020_Name xmlns="7a9fd858-01c7-467a-bf89-1c153ad60811" xsi:nil="true"/>
    <Document_x0020_Number xmlns="7a9fd858-01c7-467a-bf89-1c153ad60811" xsi:nil="true"/>
    <l220810a40944ffb849401486a080193 xmlns="a834bd3c-c1b2-4e1a-ae5b-24059a9457b3">
      <Terms xmlns="http://schemas.microsoft.com/office/infopath/2007/PartnerControls"/>
    </l220810a40944ffb849401486a080193>
    <Reference_x0020_Document xmlns="7a9fd858-01c7-467a-bf89-1c153ad60811" xsi:nil="true"/>
    <TaxCatchAll xmlns="a834bd3c-c1b2-4e1a-ae5b-24059a9457b3"/>
    <Efective_x0020_Date xmlns="7a9fd858-01c7-467a-bf89-1c153ad60811" xsi:nil="true"/>
    <Log xmlns="7a9fd858-01c7-467a-bf89-1c153ad60811" xsi:nil="true"/>
    <Link_x0020_Reference_x0020_Document xmlns="7a9fd858-01c7-467a-bf89-1c153ad60811" xsi:nil="true"/>
    <_dlc_DocId xmlns="a834bd3c-c1b2-4e1a-ae5b-24059a9457b3">TEUHJXYQTMNJ-5-426614</_dlc_DocId>
    <_dlc_DocIdUrl xmlns="a834bd3c-c1b2-4e1a-ae5b-24059a9457b3">
      <Url>http://portal.trakindo.co.id/_layouts/15/DocIdRedir.aspx?ID=TEUHJXYQTMNJ-5-426614</Url>
      <Description>TEUHJXYQTMNJ-5-426614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A43DD30-6DD2-4DB7-A563-0F3A2D233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4bd3c-c1b2-4e1a-ae5b-24059a9457b3"/>
    <ds:schemaRef ds:uri="7a9fd858-01c7-467a-bf89-1c153ad6081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a9fd858-01c7-467a-bf89-1c153ad60811"/>
    <ds:schemaRef ds:uri="http://schemas.microsoft.com/sharepoint/v4"/>
    <ds:schemaRef ds:uri="a834bd3c-c1b2-4e1a-ae5b-24059a9457b3"/>
  </ds:schemaRefs>
</ds:datastoreItem>
</file>

<file path=customXml/itemProps4.xml><?xml version="1.0" encoding="utf-8"?>
<ds:datastoreItem xmlns:ds="http://schemas.openxmlformats.org/officeDocument/2006/customXml" ds:itemID="{C2FCDFD9-793C-4CBA-9B9A-0B44D1A27FC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{E2E3F46A-F904-4BD7-8B6A-703CB79D76AD}tf33552983_win32</Template>
  <TotalTime>22803</TotalTime>
  <Words>818</Words>
  <Application>Microsoft Office PowerPoint</Application>
  <PresentationFormat>Widescreen</PresentationFormat>
  <Paragraphs>115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Wingdings</vt:lpstr>
      <vt:lpstr>Wingdings 2</vt:lpstr>
      <vt:lpstr>DividendVTI</vt:lpstr>
      <vt:lpstr>Plan Factory Visit &amp; Malaga</vt:lpstr>
      <vt:lpstr>Background:</vt:lpstr>
      <vt:lpstr>Itinerary:</vt:lpstr>
      <vt:lpstr>Rundown Peterlee &amp; Malaga</vt:lpstr>
      <vt:lpstr>PowerPoint Presentation</vt:lpstr>
      <vt:lpstr>PowerPoint Presentation</vt:lpstr>
      <vt:lpstr>PowerPoint Presentation</vt:lpstr>
      <vt:lpstr>PowerPoint Presentation</vt:lpstr>
      <vt:lpstr>Factory Visit at Peterlee + Malaga :</vt:lpstr>
      <vt:lpstr>Grand Total: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Inez Marcheani</dc:creator>
  <cp:lastModifiedBy>Seprin Asang Pananda</cp:lastModifiedBy>
  <cp:revision>159</cp:revision>
  <dcterms:created xsi:type="dcterms:W3CDTF">2020-12-13T05:03:00Z</dcterms:created>
  <dcterms:modified xsi:type="dcterms:W3CDTF">2023-08-14T10:23:13Z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0x0101008C5B3E7AAD64464893C8EA112A4A0245</vt:lpwstr>
  </property>
  <property fmtid="{D5CDD505-2E9C-101B-9397-08002B2CF9AE}" pid="3" name="_dlc_DocIdItemGuid">
    <vt:lpwstr>da70c293-c91a-42c0-8d3d-64bfd2178fd6</vt:lpwstr>
  </property>
  <property fmtid="{D5CDD505-2E9C-101B-9397-08002B2CF9AE}" pid="4" name="Area">
    <vt:lpwstr/>
  </property>
</Properties>
</file>