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5"/>
    <p:sldMasterId id="2147483779" r:id="rId6"/>
  </p:sldMasterIdLst>
  <p:notesMasterIdLst>
    <p:notesMasterId r:id="rId12"/>
  </p:notesMasterIdLst>
  <p:sldIdLst>
    <p:sldId id="276" r:id="rId7"/>
    <p:sldId id="260" r:id="rId8"/>
    <p:sldId id="277" r:id="rId9"/>
    <p:sldId id="278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636"/>
    <a:srgbClr val="717171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6" autoAdjust="0"/>
    <p:restoredTop sz="77922" autoAdjust="0"/>
  </p:normalViewPr>
  <p:slideViewPr>
    <p:cSldViewPr snapToGrid="0">
      <p:cViewPr varScale="1">
        <p:scale>
          <a:sx n="56" d="100"/>
          <a:sy n="56" d="100"/>
        </p:scale>
        <p:origin x="10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-496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FCBE1-E49D-6A4A-A98A-CCE40080A76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3BB35-C334-B945-BB29-586F342F3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7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CATATAN: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Confidentiality Status*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D" sz="1200" b="1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Red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rahasia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hanya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pihak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berwenang</a:t>
            </a: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Yellow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internal di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lingkup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unit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fungsional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unit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bisnis</a:t>
            </a: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internal di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lingkup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perusahaan</a:t>
            </a: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Non-confidential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bebas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termasuk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eksternal</a:t>
            </a: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*)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pihak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lain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harus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persetujuan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pemilik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</a:t>
            </a:r>
            <a:endParaRPr lang="en-ID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3BB35-C334-B945-BB29-586F342F31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67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3BB35-C334-B945-BB29-586F342F31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0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3BB35-C334-B945-BB29-586F342F31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29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3BB35-C334-B945-BB29-586F342F31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2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0" y="2353252"/>
            <a:ext cx="5545138" cy="1475013"/>
          </a:xfrm>
          <a:effectLst/>
        </p:spPr>
        <p:txBody>
          <a:bodyPr anchor="t">
            <a:normAutofit/>
          </a:bodyPr>
          <a:lstStyle>
            <a:lvl1pPr>
              <a:defRPr sz="44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2" y="3828265"/>
            <a:ext cx="554513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cap="none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41325"/>
            <a:ext cx="11029616" cy="11887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73382"/>
            <a:ext cx="11029615" cy="3865418"/>
          </a:xfrm>
        </p:spPr>
        <p:txBody>
          <a:bodyPr/>
          <a:lstStyle>
            <a:lvl1pPr marL="263525" indent="-263525">
              <a:defRPr/>
            </a:lvl1pPr>
            <a:lvl2pPr marL="539750" indent="-215900">
              <a:buClr>
                <a:schemeClr val="accent2"/>
              </a:buClr>
              <a:defRPr/>
            </a:lvl2pPr>
            <a:lvl3pPr marL="803275" indent="-174625">
              <a:buClr>
                <a:schemeClr val="accent2">
                  <a:lumMod val="75000"/>
                </a:schemeClr>
              </a:buClr>
              <a:defRPr/>
            </a:lvl3pPr>
            <a:lvl4pPr marL="1081088" indent="-180975">
              <a:buClr>
                <a:schemeClr val="tx2">
                  <a:lumMod val="75000"/>
                  <a:lumOff val="25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CE0962-DC8B-4808-9A8A-7D278F5B3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6365" y="5509514"/>
            <a:ext cx="31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7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454619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1585873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261034"/>
            <a:ext cx="5194766" cy="2934999"/>
          </a:xfrm>
        </p:spPr>
        <p:txBody>
          <a:bodyPr anchor="t">
            <a:normAutofit/>
          </a:bodyPr>
          <a:lstStyle>
            <a:lvl2pPr marL="539750" indent="-215900">
              <a:buClr>
                <a:schemeClr val="accent2"/>
              </a:buClr>
              <a:defRPr/>
            </a:lvl2pPr>
            <a:lvl3pPr marL="803275" indent="-174625">
              <a:buClr>
                <a:schemeClr val="accent4">
                  <a:lumMod val="75000"/>
                </a:schemeClr>
              </a:buClr>
              <a:defRPr/>
            </a:lvl3pPr>
            <a:lvl4pPr marL="1081088" indent="-180975">
              <a:buClr>
                <a:schemeClr val="tx2">
                  <a:lumMod val="75000"/>
                  <a:lumOff val="25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1585874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261034"/>
            <a:ext cx="5194771" cy="2934999"/>
          </a:xfrm>
        </p:spPr>
        <p:txBody>
          <a:bodyPr anchor="t">
            <a:normAutofit/>
          </a:bodyPr>
          <a:lstStyle>
            <a:lvl2pPr marL="539750" indent="-215900">
              <a:defRPr/>
            </a:lvl2pPr>
            <a:lvl3pPr marL="803275" indent="-174625">
              <a:defRPr/>
            </a:lvl3pPr>
            <a:lvl4pPr marL="1081088" indent="-180975"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32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85904" cy="685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29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D4B4ECE-CD33-400A-9870-F29C6A796B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2" y="2796597"/>
            <a:ext cx="7775720" cy="1475013"/>
          </a:xfrm>
          <a:effectLst/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CHAPTER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35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6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S_safetySlide_CBM_Trakindo_19July21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5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41325"/>
            <a:ext cx="11029616" cy="11887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73382"/>
            <a:ext cx="11029615" cy="3865418"/>
          </a:xfrm>
        </p:spPr>
        <p:txBody>
          <a:bodyPr/>
          <a:lstStyle>
            <a:lvl1pPr marL="263525" indent="-263525">
              <a:defRPr/>
            </a:lvl1pPr>
            <a:lvl2pPr marL="539750" indent="-215900">
              <a:buClr>
                <a:schemeClr val="accent2"/>
              </a:buClr>
              <a:defRPr/>
            </a:lvl2pPr>
            <a:lvl3pPr marL="803275" indent="-174625">
              <a:buClr>
                <a:schemeClr val="accent2">
                  <a:lumMod val="75000"/>
                </a:schemeClr>
              </a:buClr>
              <a:defRPr/>
            </a:lvl3pPr>
            <a:lvl4pPr marL="1081088" indent="-180975">
              <a:buClr>
                <a:schemeClr val="tx2">
                  <a:lumMod val="75000"/>
                  <a:lumOff val="25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CE0962-DC8B-4808-9A8A-7D278F5B3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6365" y="5509514"/>
            <a:ext cx="31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454619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1585873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261034"/>
            <a:ext cx="5194766" cy="2934999"/>
          </a:xfrm>
        </p:spPr>
        <p:txBody>
          <a:bodyPr anchor="t">
            <a:normAutofit/>
          </a:bodyPr>
          <a:lstStyle>
            <a:lvl2pPr marL="539750" indent="-215900">
              <a:buClr>
                <a:schemeClr val="accent2"/>
              </a:buClr>
              <a:defRPr/>
            </a:lvl2pPr>
            <a:lvl3pPr marL="803275" indent="-174625">
              <a:buClr>
                <a:schemeClr val="accent4">
                  <a:lumMod val="75000"/>
                </a:schemeClr>
              </a:buClr>
              <a:defRPr/>
            </a:lvl3pPr>
            <a:lvl4pPr marL="1081088" indent="-180975">
              <a:buClr>
                <a:schemeClr val="tx2">
                  <a:lumMod val="75000"/>
                  <a:lumOff val="25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1585874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261034"/>
            <a:ext cx="5194771" cy="2934999"/>
          </a:xfrm>
        </p:spPr>
        <p:txBody>
          <a:bodyPr anchor="t">
            <a:normAutofit/>
          </a:bodyPr>
          <a:lstStyle>
            <a:lvl2pPr marL="539750" indent="-215900">
              <a:defRPr/>
            </a:lvl2pPr>
            <a:lvl3pPr marL="803275" indent="-174625">
              <a:defRPr/>
            </a:lvl3pPr>
            <a:lvl4pPr marL="1081088" indent="-180975"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 descr="JS_safetySlide_CBM_Trakindo_19July21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D4B4ECE-CD33-400A-9870-F29C6A796B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2" y="2796597"/>
            <a:ext cx="7775720" cy="1475013"/>
          </a:xfrm>
          <a:effectLst/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CHAPTER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6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0" y="2353252"/>
            <a:ext cx="5545138" cy="1475013"/>
          </a:xfrm>
          <a:effectLst/>
        </p:spPr>
        <p:txBody>
          <a:bodyPr anchor="t">
            <a:normAutofit/>
          </a:bodyPr>
          <a:lstStyle>
            <a:lvl1pPr>
              <a:defRPr sz="44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2" y="3828265"/>
            <a:ext cx="554513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cap="none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6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85904" cy="685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3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444461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1736037"/>
            <a:ext cx="11029616" cy="3941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76365" y="5509514"/>
            <a:ext cx="31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5907024"/>
            <a:ext cx="12185904" cy="9509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1DA39F1-CCB3-4723-A820-BF2023A3A29D}"/>
              </a:ext>
            </a:extLst>
          </p:cNvPr>
          <p:cNvSpPr/>
          <p:nvPr userDrawn="1"/>
        </p:nvSpPr>
        <p:spPr>
          <a:xfrm>
            <a:off x="478854" y="5883595"/>
            <a:ext cx="80666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2023 © PT Trakindo Utama. All rights reserved. The content of this presentation may not be used, duplicated or transmitted in any form without the written consent from PT Trakindo Utama.</a:t>
            </a:r>
          </a:p>
        </p:txBody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61" r:id="rId2"/>
    <p:sldLayoutId id="2147483757" r:id="rId3"/>
    <p:sldLayoutId id="2147483711" r:id="rId4"/>
    <p:sldLayoutId id="2147483760" r:id="rId5"/>
    <p:sldLayoutId id="2147483758" r:id="rId6"/>
    <p:sldLayoutId id="2147483762" r:id="rId7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4000" b="1" kern="1200" cap="none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975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3275" indent="-174625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>
            <a:lumMod val="75000"/>
          </a:schemeClr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81088" indent="-180975" algn="l" defTabSz="457200" rtl="0" eaLnBrk="1" latinLnBrk="0" hangingPunct="1">
        <a:spcBef>
          <a:spcPct val="20000"/>
        </a:spcBef>
        <a:spcAft>
          <a:spcPts val="600"/>
        </a:spcAft>
        <a:buClr>
          <a:schemeClr val="tx2">
            <a:lumMod val="75000"/>
            <a:lumOff val="25000"/>
          </a:schemeClr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38" userDrawn="1">
          <p15:clr>
            <a:srgbClr val="F26B43"/>
          </p15:clr>
        </p15:guide>
        <p15:guide id="2" orient="horz" pos="278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orient="horz" pos="377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444461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1736037"/>
            <a:ext cx="11029616" cy="3941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76365" y="5509514"/>
            <a:ext cx="31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5907024"/>
            <a:ext cx="12185904" cy="9509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1DA39F1-CCB3-4723-A820-BF2023A3A29D}"/>
              </a:ext>
            </a:extLst>
          </p:cNvPr>
          <p:cNvSpPr/>
          <p:nvPr userDrawn="1"/>
        </p:nvSpPr>
        <p:spPr>
          <a:xfrm>
            <a:off x="478854" y="5883595"/>
            <a:ext cx="80666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2023 © PT Trakindo Utama. All rights reserved. The content of this presentation may not be used, duplicated or transmitted in any form without the written consent from PT Trakindo Utama.</a:t>
            </a:r>
          </a:p>
        </p:txBody>
      </p:sp>
    </p:spTree>
    <p:extLst>
      <p:ext uri="{BB962C8B-B14F-4D97-AF65-F5344CB8AC3E}">
        <p14:creationId xmlns:p14="http://schemas.microsoft.com/office/powerpoint/2010/main" val="35968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4000" b="1" kern="1200" cap="none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975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3275" indent="-174625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>
            <a:lumMod val="75000"/>
          </a:schemeClr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81088" indent="-180975" algn="l" defTabSz="457200" rtl="0" eaLnBrk="1" latinLnBrk="0" hangingPunct="1">
        <a:spcBef>
          <a:spcPct val="20000"/>
        </a:spcBef>
        <a:spcAft>
          <a:spcPts val="600"/>
        </a:spcAft>
        <a:buClr>
          <a:schemeClr val="tx2">
            <a:lumMod val="75000"/>
            <a:lumOff val="25000"/>
          </a:schemeClr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38">
          <p15:clr>
            <a:srgbClr val="F26B43"/>
          </p15:clr>
        </p15:guide>
        <p15:guide id="2" orient="horz" pos="278">
          <p15:clr>
            <a:srgbClr val="F26B43"/>
          </p15:clr>
        </p15:guide>
        <p15:guide id="3" pos="347">
          <p15:clr>
            <a:srgbClr val="F26B43"/>
          </p15:clr>
        </p15:guide>
        <p15:guide id="4" pos="7333">
          <p15:clr>
            <a:srgbClr val="F26B43"/>
          </p15:clr>
        </p15:guide>
        <p15:guide id="5" orient="horz" pos="37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award-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pngall.com/award-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pngall.com/award-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pngall.com/award-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71B163-70B2-4160-81E2-D4AD5511B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4695" y="1642223"/>
            <a:ext cx="6998898" cy="143283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Pengumuman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Pemenang</a:t>
            </a:r>
            <a:b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Technician </a:t>
            </a:r>
            <a:r>
              <a:rPr lang="en-US" dirty="0"/>
              <a:t>&amp; Section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 the Month </a:t>
            </a:r>
            <a:endParaRPr lang="en-ID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B791FD-C9B1-9656-802E-73B28F2D6556}"/>
              </a:ext>
            </a:extLst>
          </p:cNvPr>
          <p:cNvSpPr txBox="1"/>
          <p:nvPr/>
        </p:nvSpPr>
        <p:spPr>
          <a:xfrm>
            <a:off x="5918198" y="5249315"/>
            <a:ext cx="5810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TU BSD, 21 July 2023</a:t>
            </a:r>
          </a:p>
          <a:p>
            <a:r>
              <a:rPr lang="en-US" sz="1600" dirty="0"/>
              <a:t>Amir J.</a:t>
            </a:r>
          </a:p>
          <a:p>
            <a:r>
              <a:rPr lang="en-US" sz="1600" dirty="0"/>
              <a:t>Service BSD</a:t>
            </a:r>
          </a:p>
          <a:p>
            <a:r>
              <a:rPr lang="en-US" sz="1600" dirty="0"/>
              <a:t>Confidentiality Status </a:t>
            </a:r>
            <a:r>
              <a:rPr lang="en-ID" sz="1600" b="1" dirty="0">
                <a:highlight>
                  <a:srgbClr val="00FF00"/>
                </a:highlight>
              </a:rPr>
              <a:t>Green</a:t>
            </a:r>
            <a:endParaRPr lang="en-US" sz="16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BAF853-EEF6-2DD1-2939-0C83EC41232C}"/>
              </a:ext>
            </a:extLst>
          </p:cNvPr>
          <p:cNvSpPr txBox="1"/>
          <p:nvPr/>
        </p:nvSpPr>
        <p:spPr>
          <a:xfrm>
            <a:off x="8304363" y="3100357"/>
            <a:ext cx="4115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/>
                <a:ea typeface="+mj-ea"/>
                <a:cs typeface="+mj-cs"/>
              </a:rPr>
              <a:t>TSOM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+mj-ea"/>
                <a:cs typeface="+mj-cs"/>
              </a:rPr>
              <a:t>May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/>
                <a:ea typeface="+mj-ea"/>
                <a:cs typeface="+mj-cs"/>
              </a:rPr>
              <a:t> 2023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16068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FF91EC2D-D6EC-5B9B-1971-6CA977A69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17057" y="182762"/>
            <a:ext cx="1640208" cy="2291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E4C879-4423-069D-7D63-C39720ABE1EE}"/>
              </a:ext>
            </a:extLst>
          </p:cNvPr>
          <p:cNvSpPr txBox="1"/>
          <p:nvPr/>
        </p:nvSpPr>
        <p:spPr>
          <a:xfrm>
            <a:off x="0" y="2087592"/>
            <a:ext cx="121919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Univers Condensed" panose="020B0606020202060204" pitchFamily="34" charset="0"/>
              </a:rPr>
              <a:t>Winner Technician of the Month PT </a:t>
            </a:r>
            <a:r>
              <a:rPr lang="en-US" sz="3600" dirty="0" err="1">
                <a:latin typeface="Univers Condensed" panose="020B0606020202060204" pitchFamily="34" charset="0"/>
              </a:rPr>
              <a:t>Trakindo</a:t>
            </a:r>
            <a:r>
              <a:rPr lang="en-US" sz="3600" dirty="0">
                <a:latin typeface="Univers Condensed" panose="020B0606020202060204" pitchFamily="34" charset="0"/>
              </a:rPr>
              <a:t> Utama BSD</a:t>
            </a:r>
          </a:p>
          <a:p>
            <a:pPr algn="ctr">
              <a:spcAft>
                <a:spcPts val="1200"/>
              </a:spcAft>
            </a:pPr>
            <a:r>
              <a:rPr lang="en-US" sz="3600" dirty="0">
                <a:latin typeface="Univers Condensed" panose="020B0606020202060204" pitchFamily="34" charset="0"/>
              </a:rPr>
              <a:t>May 2023</a:t>
            </a:r>
          </a:p>
          <a:p>
            <a:pPr algn="ctr">
              <a:spcAft>
                <a:spcPts val="1200"/>
              </a:spcAft>
            </a:pPr>
            <a:r>
              <a:rPr lang="en-US" sz="3600" dirty="0">
                <a:latin typeface="Univers Condensed" panose="020B0606020202060204" pitchFamily="34" charset="0"/>
              </a:rPr>
              <a:t>Category Field Technician</a:t>
            </a:r>
          </a:p>
          <a:p>
            <a:pPr algn="ctr">
              <a:spcAft>
                <a:spcPts val="1200"/>
              </a:spcAft>
            </a:pPr>
            <a:endParaRPr lang="en-US" sz="1600" dirty="0">
              <a:latin typeface="Univers Condensed" panose="020B060602020206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D1E35-78E0-7E26-61D8-02CC604FD5E1}"/>
              </a:ext>
            </a:extLst>
          </p:cNvPr>
          <p:cNvSpPr txBox="1"/>
          <p:nvPr/>
        </p:nvSpPr>
        <p:spPr>
          <a:xfrm>
            <a:off x="2516037" y="4429293"/>
            <a:ext cx="715992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" panose="020B0606020202060204" pitchFamily="34" charset="0"/>
                <a:ea typeface="+mn-ea"/>
                <a:cs typeface="+mn-cs"/>
              </a:rPr>
              <a:t>Dhanny Chandra Prasdyanto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Univers Condensed" panose="020B0606020202060204" pitchFamily="34" charset="0"/>
              </a:rPr>
              <a:t>(Field Central Yard Cakung)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Condensed" panose="020B0606020202060204" pitchFamily="34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8854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FF91EC2D-D6EC-5B9B-1971-6CA977A69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17057" y="182762"/>
            <a:ext cx="1640208" cy="2291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E4C879-4423-069D-7D63-C39720ABE1EE}"/>
              </a:ext>
            </a:extLst>
          </p:cNvPr>
          <p:cNvSpPr txBox="1"/>
          <p:nvPr/>
        </p:nvSpPr>
        <p:spPr>
          <a:xfrm>
            <a:off x="0" y="2087592"/>
            <a:ext cx="121919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Univers Condensed" panose="020B0606020202060204" pitchFamily="34" charset="0"/>
              </a:rPr>
              <a:t>Winner Technician of the Month PT </a:t>
            </a:r>
            <a:r>
              <a:rPr lang="en-US" sz="3600" dirty="0" err="1">
                <a:latin typeface="Univers Condensed" panose="020B0606020202060204" pitchFamily="34" charset="0"/>
              </a:rPr>
              <a:t>Trakindo</a:t>
            </a:r>
            <a:r>
              <a:rPr lang="en-US" sz="3600" dirty="0">
                <a:latin typeface="Univers Condensed" panose="020B0606020202060204" pitchFamily="34" charset="0"/>
              </a:rPr>
              <a:t> Utama BSD</a:t>
            </a:r>
          </a:p>
          <a:p>
            <a:pPr algn="ctr">
              <a:spcAft>
                <a:spcPts val="1200"/>
              </a:spcAft>
            </a:pPr>
            <a:r>
              <a:rPr lang="en-US" sz="3600" dirty="0">
                <a:latin typeface="Univers Condensed" panose="020B0606020202060204" pitchFamily="34" charset="0"/>
              </a:rPr>
              <a:t>May 2023</a:t>
            </a:r>
          </a:p>
          <a:p>
            <a:pPr algn="ctr">
              <a:spcAft>
                <a:spcPts val="1200"/>
              </a:spcAft>
            </a:pPr>
            <a:r>
              <a:rPr lang="en-US" sz="3600" dirty="0">
                <a:latin typeface="Univers Condensed" panose="020B0606020202060204" pitchFamily="34" charset="0"/>
              </a:rPr>
              <a:t>Category Workshop Technician</a:t>
            </a:r>
          </a:p>
          <a:p>
            <a:pPr algn="ctr">
              <a:spcAft>
                <a:spcPts val="1200"/>
              </a:spcAft>
            </a:pPr>
            <a:endParaRPr lang="en-US" sz="1600" dirty="0">
              <a:latin typeface="Univers Condensed" panose="020B060602020206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D1E35-78E0-7E26-61D8-02CC604FD5E1}"/>
              </a:ext>
            </a:extLst>
          </p:cNvPr>
          <p:cNvSpPr txBox="1"/>
          <p:nvPr/>
        </p:nvSpPr>
        <p:spPr>
          <a:xfrm>
            <a:off x="2516036" y="4429293"/>
            <a:ext cx="8077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  <a:defRPr/>
            </a:pPr>
            <a:r>
              <a:rPr lang="en-US" sz="4800" dirty="0">
                <a:solidFill>
                  <a:prstClr val="black"/>
                </a:solidFill>
                <a:latin typeface="Univers Condensed" panose="020B0606020202060204" pitchFamily="34" charset="0"/>
              </a:rPr>
              <a:t>Juliono Abdul Azis</a:t>
            </a:r>
          </a:p>
          <a:p>
            <a:pPr lvl="0" algn="ctr">
              <a:spcAft>
                <a:spcPts val="120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Univers Condensed" panose="020B0606020202060204" pitchFamily="34" charset="0"/>
              </a:rPr>
              <a:t>(Workshop Engine)</a:t>
            </a:r>
            <a:endParaRPr lang="en-ID" sz="1100" dirty="0"/>
          </a:p>
        </p:txBody>
      </p:sp>
    </p:spTree>
    <p:extLst>
      <p:ext uri="{BB962C8B-B14F-4D97-AF65-F5344CB8AC3E}">
        <p14:creationId xmlns:p14="http://schemas.microsoft.com/office/powerpoint/2010/main" val="389853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FF91EC2D-D6EC-5B9B-1971-6CA977A69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17057" y="182762"/>
            <a:ext cx="1640208" cy="2291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E4C879-4423-069D-7D63-C39720ABE1EE}"/>
              </a:ext>
            </a:extLst>
          </p:cNvPr>
          <p:cNvSpPr txBox="1"/>
          <p:nvPr/>
        </p:nvSpPr>
        <p:spPr>
          <a:xfrm>
            <a:off x="0" y="2087592"/>
            <a:ext cx="121919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Univers Condensed" panose="020B0606020202060204" pitchFamily="34" charset="0"/>
              </a:rPr>
              <a:t>Winner Section of the Month PT </a:t>
            </a:r>
            <a:r>
              <a:rPr lang="en-US" sz="3600" dirty="0" err="1">
                <a:latin typeface="Univers Condensed" panose="020B0606020202060204" pitchFamily="34" charset="0"/>
              </a:rPr>
              <a:t>Trakindo</a:t>
            </a:r>
            <a:r>
              <a:rPr lang="en-US" sz="3600" dirty="0">
                <a:latin typeface="Univers Condensed" panose="020B0606020202060204" pitchFamily="34" charset="0"/>
              </a:rPr>
              <a:t> Utama BSD</a:t>
            </a:r>
          </a:p>
          <a:p>
            <a:pPr algn="ctr">
              <a:spcAft>
                <a:spcPts val="1200"/>
              </a:spcAft>
            </a:pPr>
            <a:r>
              <a:rPr lang="en-US" sz="3600" dirty="0">
                <a:latin typeface="Univers Condensed" panose="020B0606020202060204" pitchFamily="34" charset="0"/>
              </a:rPr>
              <a:t>May 2023</a:t>
            </a:r>
          </a:p>
          <a:p>
            <a:pPr algn="ctr">
              <a:spcAft>
                <a:spcPts val="1200"/>
              </a:spcAft>
            </a:pPr>
            <a:r>
              <a:rPr lang="en-US" sz="3600" dirty="0">
                <a:latin typeface="Univers Condensed" panose="020B0606020202060204" pitchFamily="34" charset="0"/>
              </a:rPr>
              <a:t>Category Field Section</a:t>
            </a:r>
          </a:p>
          <a:p>
            <a:pPr algn="ctr">
              <a:spcAft>
                <a:spcPts val="1200"/>
              </a:spcAft>
            </a:pPr>
            <a:endParaRPr lang="en-US" sz="1600" dirty="0">
              <a:latin typeface="Univers Condensed" panose="020B060602020206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242919-B485-026B-5CC1-03654E1EF114}"/>
              </a:ext>
            </a:extLst>
          </p:cNvPr>
          <p:cNvSpPr txBox="1"/>
          <p:nvPr/>
        </p:nvSpPr>
        <p:spPr>
          <a:xfrm>
            <a:off x="2915728" y="4129887"/>
            <a:ext cx="6055744" cy="169277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latin typeface="Univers Condensed" panose="020B0606020202060204" pitchFamily="34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Univers Condensed" panose="020B0606020202060204" pitchFamily="34" charset="0"/>
              </a:rPr>
              <a:t>TSOM May 2023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No winners for this category</a:t>
            </a:r>
          </a:p>
          <a:p>
            <a:pPr algn="ctr"/>
            <a:endParaRPr lang="en-ID" sz="2400" b="1" dirty="0">
              <a:latin typeface="Univers Condensed" panose="020B0606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51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FF91EC2D-D6EC-5B9B-1971-6CA977A69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17057" y="182762"/>
            <a:ext cx="1640208" cy="2291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E4C879-4423-069D-7D63-C39720ABE1EE}"/>
              </a:ext>
            </a:extLst>
          </p:cNvPr>
          <p:cNvSpPr txBox="1"/>
          <p:nvPr/>
        </p:nvSpPr>
        <p:spPr>
          <a:xfrm>
            <a:off x="0" y="2087592"/>
            <a:ext cx="121919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Univers Condensed" panose="020B0606020202060204" pitchFamily="34" charset="0"/>
              </a:rPr>
              <a:t>Winner Section of the Month PT </a:t>
            </a:r>
            <a:r>
              <a:rPr lang="en-US" sz="3600" dirty="0" err="1">
                <a:latin typeface="Univers Condensed" panose="020B0606020202060204" pitchFamily="34" charset="0"/>
              </a:rPr>
              <a:t>Trakindo</a:t>
            </a:r>
            <a:r>
              <a:rPr lang="en-US" sz="3600" dirty="0">
                <a:latin typeface="Univers Condensed" panose="020B0606020202060204" pitchFamily="34" charset="0"/>
              </a:rPr>
              <a:t> Utama BSD</a:t>
            </a:r>
          </a:p>
          <a:p>
            <a:pPr algn="ctr">
              <a:spcAft>
                <a:spcPts val="1200"/>
              </a:spcAft>
            </a:pPr>
            <a:r>
              <a:rPr lang="en-US" sz="3600" dirty="0">
                <a:latin typeface="Univers Condensed" panose="020B0606020202060204" pitchFamily="34" charset="0"/>
              </a:rPr>
              <a:t>May 2023</a:t>
            </a:r>
          </a:p>
          <a:p>
            <a:pPr algn="ctr">
              <a:spcAft>
                <a:spcPts val="1200"/>
              </a:spcAft>
            </a:pPr>
            <a:r>
              <a:rPr lang="en-US" sz="3600" dirty="0">
                <a:latin typeface="Univers Condensed" panose="020B0606020202060204" pitchFamily="34" charset="0"/>
              </a:rPr>
              <a:t>Category Workshop Section</a:t>
            </a:r>
          </a:p>
          <a:p>
            <a:pPr algn="ctr">
              <a:spcAft>
                <a:spcPts val="1200"/>
              </a:spcAft>
            </a:pPr>
            <a:endParaRPr lang="en-US" sz="1600" dirty="0">
              <a:latin typeface="Univers Condensed" panose="020B060602020206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806AA9-F59B-F820-CF5F-C7A97EA6E727}"/>
              </a:ext>
            </a:extLst>
          </p:cNvPr>
          <p:cNvSpPr txBox="1"/>
          <p:nvPr/>
        </p:nvSpPr>
        <p:spPr>
          <a:xfrm>
            <a:off x="2516038" y="4395916"/>
            <a:ext cx="71599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  <a:defRPr/>
            </a:pPr>
            <a:r>
              <a:rPr lang="en-US" sz="4800" dirty="0">
                <a:solidFill>
                  <a:prstClr val="black"/>
                </a:solidFill>
                <a:latin typeface="Univers Condensed" panose="020B0606020202060204" pitchFamily="34" charset="0"/>
              </a:rPr>
              <a:t>Workshop Engine BSD</a:t>
            </a:r>
          </a:p>
          <a:p>
            <a:pPr lvl="0" algn="ctr">
              <a:spcAft>
                <a:spcPts val="1200"/>
              </a:spcAft>
              <a:defRPr/>
            </a:pPr>
            <a:r>
              <a:rPr lang="en-US" sz="3600" dirty="0">
                <a:solidFill>
                  <a:prstClr val="black"/>
                </a:solidFill>
                <a:latin typeface="Univers Condensed" panose="020B0606020202060204" pitchFamily="34" charset="0"/>
              </a:rPr>
              <a:t>Leader M. Helmi Kurniawan</a:t>
            </a:r>
          </a:p>
        </p:txBody>
      </p:sp>
    </p:spTree>
    <p:extLst>
      <p:ext uri="{BB962C8B-B14F-4D97-AF65-F5344CB8AC3E}">
        <p14:creationId xmlns:p14="http://schemas.microsoft.com/office/powerpoint/2010/main" val="136634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ividendVTI">
  <a:themeElements>
    <a:clrScheme name="V2025_1">
      <a:dk1>
        <a:sysClr val="windowText" lastClr="000000"/>
      </a:dk1>
      <a:lt1>
        <a:sysClr val="window" lastClr="FFFFFF"/>
      </a:lt1>
      <a:dk2>
        <a:srgbClr val="3F3F3F"/>
      </a:dk2>
      <a:lt2>
        <a:srgbClr val="D8D8D8"/>
      </a:lt2>
      <a:accent1>
        <a:srgbClr val="262626"/>
      </a:accent1>
      <a:accent2>
        <a:srgbClr val="FFC000"/>
      </a:accent2>
      <a:accent3>
        <a:srgbClr val="034A90"/>
      </a:accent3>
      <a:accent4>
        <a:srgbClr val="FF3300"/>
      </a:accent4>
      <a:accent5>
        <a:srgbClr val="954F72"/>
      </a:accent5>
      <a:accent6>
        <a:srgbClr val="00B050"/>
      </a:accent6>
      <a:hlink>
        <a:srgbClr val="0563C1"/>
      </a:hlink>
      <a:folHlink>
        <a:srgbClr val="954F72"/>
      </a:folHlink>
    </a:clrScheme>
    <a:fontScheme name="Trakindo 2019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3_DividendVTI">
  <a:themeElements>
    <a:clrScheme name="V2025_1">
      <a:dk1>
        <a:sysClr val="windowText" lastClr="000000"/>
      </a:dk1>
      <a:lt1>
        <a:sysClr val="window" lastClr="FFFFFF"/>
      </a:lt1>
      <a:dk2>
        <a:srgbClr val="3F3F3F"/>
      </a:dk2>
      <a:lt2>
        <a:srgbClr val="D8D8D8"/>
      </a:lt2>
      <a:accent1>
        <a:srgbClr val="262626"/>
      </a:accent1>
      <a:accent2>
        <a:srgbClr val="FFC000"/>
      </a:accent2>
      <a:accent3>
        <a:srgbClr val="034A90"/>
      </a:accent3>
      <a:accent4>
        <a:srgbClr val="FF3300"/>
      </a:accent4>
      <a:accent5>
        <a:srgbClr val="954F72"/>
      </a:accent5>
      <a:accent6>
        <a:srgbClr val="00B050"/>
      </a:accent6>
      <a:hlink>
        <a:srgbClr val="0563C1"/>
      </a:hlink>
      <a:folHlink>
        <a:srgbClr val="954F72"/>
      </a:folHlink>
    </a:clrScheme>
    <a:fontScheme name="Trakindo 2019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Description xmlns="7a9fd858-01c7-467a-bf89-1c153ad60811" xsi:nil="true"/>
    <urutan xmlns="7a9fd858-01c7-467a-bf89-1c153ad60811" xsi:nil="true"/>
    <IconOverlay xmlns="http://schemas.microsoft.com/sharepoint/v4" xsi:nil="true"/>
    <Doc_x0020_Distributions_x0020_Status xmlns="7a9fd858-01c7-467a-bf89-1c153ad60811" xsi:nil="true"/>
    <Reference_x0020_Document_x0020_Name xmlns="7a9fd858-01c7-467a-bf89-1c153ad60811" xsi:nil="true"/>
    <Document_x0020_Number xmlns="7a9fd858-01c7-467a-bf89-1c153ad60811" xsi:nil="true"/>
    <l220810a40944ffb849401486a080193 xmlns="a834bd3c-c1b2-4e1a-ae5b-24059a9457b3">
      <Terms xmlns="http://schemas.microsoft.com/office/infopath/2007/PartnerControls"/>
    </l220810a40944ffb849401486a080193>
    <Reference_x0020_Document xmlns="7a9fd858-01c7-467a-bf89-1c153ad60811" xsi:nil="true"/>
    <TaxCatchAll xmlns="a834bd3c-c1b2-4e1a-ae5b-24059a9457b3"/>
    <Efective_x0020_Date xmlns="7a9fd858-01c7-467a-bf89-1c153ad60811" xsi:nil="true"/>
    <Log xmlns="7a9fd858-01c7-467a-bf89-1c153ad60811" xsi:nil="true"/>
    <Link_x0020_Reference_x0020_Document xmlns="7a9fd858-01c7-467a-bf89-1c153ad60811" xsi:nil="true"/>
    <_dlc_DocId xmlns="a834bd3c-c1b2-4e1a-ae5b-24059a9457b3">TEUHJXYQTMNJ-5-479108</_dlc_DocId>
    <_dlc_DocIdUrl xmlns="a834bd3c-c1b2-4e1a-ae5b-24059a9457b3">
      <Url>http://portal.trakindo.co.id/_layouts/15/DocIdRedir.aspx?ID=TEUHJXYQTMNJ-5-479108</Url>
      <Description>TEUHJXYQTMNJ-5-479108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5B3E7AAD64464893C8EA112A4A0245" ma:contentTypeVersion="19" ma:contentTypeDescription="Create a new document." ma:contentTypeScope="" ma:versionID="f0b6a31413599431264bc529f0d70fbe">
  <xsd:schema xmlns:xsd="http://www.w3.org/2001/XMLSchema" xmlns:xs="http://www.w3.org/2001/XMLSchema" xmlns:p="http://schemas.microsoft.com/office/2006/metadata/properties" xmlns:ns2="a834bd3c-c1b2-4e1a-ae5b-24059a9457b3" xmlns:ns3="7a9fd858-01c7-467a-bf89-1c153ad60811" xmlns:ns4="http://schemas.microsoft.com/sharepoint/v4" targetNamespace="http://schemas.microsoft.com/office/2006/metadata/properties" ma:root="true" ma:fieldsID="cce982fbb4cc46beaec5db43e82de503" ns2:_="" ns3:_="" ns4:_="">
    <xsd:import namespace="a834bd3c-c1b2-4e1a-ae5b-24059a9457b3"/>
    <xsd:import namespace="7a9fd858-01c7-467a-bf89-1c153ad60811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l220810a40944ffb849401486a080193" minOccurs="0"/>
                <xsd:element ref="ns3:Log" minOccurs="0"/>
                <xsd:element ref="ns3:urutan" minOccurs="0"/>
                <xsd:element ref="ns2:_dlc_DocId" minOccurs="0"/>
                <xsd:element ref="ns2:_dlc_DocIdUrl" minOccurs="0"/>
                <xsd:element ref="ns2:_dlc_DocIdPersistId" minOccurs="0"/>
                <xsd:element ref="ns3:Reference_x0020_Document" minOccurs="0"/>
                <xsd:element ref="ns4:IconOverlay" minOccurs="0"/>
                <xsd:element ref="ns3:Document_x0020_Number" minOccurs="0"/>
                <xsd:element ref="ns3:Efective_x0020_Date" minOccurs="0"/>
                <xsd:element ref="ns3:Document_x0020_Description" minOccurs="0"/>
                <xsd:element ref="ns3:Doc_x0020_Distributions_x0020_Status" minOccurs="0"/>
                <xsd:element ref="ns3:Reference_x0020_Document_x0020_Name" minOccurs="0"/>
                <xsd:element ref="ns3:Link_x0020_Reference_x0020_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4bd3c-c1b2-4e1a-ae5b-24059a9457b3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a3f4969b-f686-4bc7-953b-62e3c70951d5}" ma:internalName="TaxCatchAll" ma:showField="CatchAllData" ma:web="a834bd3c-c1b2-4e1a-ae5b-24059a9457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220810a40944ffb849401486a080193" ma:index="11" nillable="true" ma:taxonomy="true" ma:internalName="l220810a40944ffb849401486a080193" ma:taxonomyFieldName="Area" ma:displayName="Area" ma:default="" ma:fieldId="{5220810a-4094-4ffb-8494-01486a080193}" ma:taxonomyMulti="true" ma:sspId="323aa523-ba5f-46b9-98fc-3f4ddafdf43d" ma:termSetId="4dfbfb44-c81c-4f1c-ba93-1c9ff8c1ce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9fd858-01c7-467a-bf89-1c153ad60811" elementFormDefault="qualified">
    <xsd:import namespace="http://schemas.microsoft.com/office/2006/documentManagement/types"/>
    <xsd:import namespace="http://schemas.microsoft.com/office/infopath/2007/PartnerControls"/>
    <xsd:element name="Log" ma:index="12" nillable="true" ma:displayName="Log" ma:internalName="Log">
      <xsd:simpleType>
        <xsd:restriction base="dms:Text">
          <xsd:maxLength value="255"/>
        </xsd:restriction>
      </xsd:simpleType>
    </xsd:element>
    <xsd:element name="urutan" ma:index="13" nillable="true" ma:displayName="Urutan" ma:description="buat bikin urutan" ma:internalName="urutan" ma:percentage="FALSE">
      <xsd:simpleType>
        <xsd:restriction base="dms:Number"/>
      </xsd:simpleType>
    </xsd:element>
    <xsd:element name="Reference_x0020_Document" ma:index="17" nillable="true" ma:displayName="Reference Document" ma:description="Mohon kolom ini dikosongkan" ma:internalName="Reference_x0020_Document">
      <xsd:simpleType>
        <xsd:restriction base="dms:Note"/>
      </xsd:simpleType>
    </xsd:element>
    <xsd:element name="Document_x0020_Number" ma:index="19" nillable="true" ma:displayName="Document Number" ma:internalName="Document_x0020_Number">
      <xsd:simpleType>
        <xsd:restriction base="dms:Text">
          <xsd:maxLength value="255"/>
        </xsd:restriction>
      </xsd:simpleType>
    </xsd:element>
    <xsd:element name="Efective_x0020_Date" ma:index="20" nillable="true" ma:displayName="Efective Date" ma:format="DateOnly" ma:internalName="Efective_x0020_Date">
      <xsd:simpleType>
        <xsd:restriction base="dms:DateTime"/>
      </xsd:simpleType>
    </xsd:element>
    <xsd:element name="Document_x0020_Description" ma:index="21" nillable="true" ma:displayName="Document Description" ma:internalName="Document_x0020_Description">
      <xsd:simpleType>
        <xsd:restriction base="dms:Note"/>
      </xsd:simpleType>
    </xsd:element>
    <xsd:element name="Doc_x0020_Distributions_x0020_Status" ma:index="22" nillable="true" ma:displayName="Doc Distributions Status" ma:list="{9a367815-ce02-4935-916d-89c2c0ea2140}" ma:internalName="Doc_x0020_Distributions_x0020_Status" ma:showField="Title">
      <xsd:simpleType>
        <xsd:restriction base="dms:Lookup"/>
      </xsd:simpleType>
    </xsd:element>
    <xsd:element name="Reference_x0020_Document_x0020_Name" ma:index="23" nillable="true" ma:displayName="Reference Document Name" ma:internalName="Reference_x0020_Document_x0020_Name">
      <xsd:simpleType>
        <xsd:restriction base="dms:Text">
          <xsd:maxLength value="255"/>
        </xsd:restriction>
      </xsd:simpleType>
    </xsd:element>
    <xsd:element name="Link_x0020_Reference_x0020_Document" ma:index="24" nillable="true" ma:displayName="Link Reference Document" ma:internalName="Link_x0020_Reference_x0020_Documen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289AE2-D2AE-49D1-AFAC-3A79F6794255}">
  <ds:schemaRefs>
    <ds:schemaRef ds:uri="http://schemas.microsoft.com/office/infopath/2007/PartnerControls"/>
    <ds:schemaRef ds:uri="http://purl.org/dc/terms/"/>
    <ds:schemaRef ds:uri="7a9fd858-01c7-467a-bf89-1c153ad60811"/>
    <ds:schemaRef ds:uri="http://schemas.microsoft.com/office/2006/documentManagement/types"/>
    <ds:schemaRef ds:uri="a834bd3c-c1b2-4e1a-ae5b-24059a9457b3"/>
    <ds:schemaRef ds:uri="http://schemas.microsoft.com/sharepoint/v4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5CDD807-67E5-40DC-8007-07DF01C541E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5B1EF0F-3FCF-4FA8-AA1A-9541D2E7C4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34bd3c-c1b2-4e1a-ae5b-24059a9457b3"/>
    <ds:schemaRef ds:uri="7a9fd858-01c7-467a-bf89-1c153ad60811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{E2E3F46A-F904-4BD7-8B6A-703CB79D76AD}tf33552983_win32</Template>
  <TotalTime>4785</TotalTime>
  <Words>170</Words>
  <Application>Microsoft Office PowerPoint</Application>
  <PresentationFormat>Widescreen</PresentationFormat>
  <Paragraphs>39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Narrow</vt:lpstr>
      <vt:lpstr>Calibri</vt:lpstr>
      <vt:lpstr>Univers Condensed</vt:lpstr>
      <vt:lpstr>Wingdings 2</vt:lpstr>
      <vt:lpstr>DividendVTI</vt:lpstr>
      <vt:lpstr>3_DividendVTI</vt:lpstr>
      <vt:lpstr>Pengumuman Pemenang Technician &amp; Section of the Month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Inez Marcheani;dinda.a.amalia@trakindo.co.id</dc:creator>
  <cp:lastModifiedBy>Amir Jakfar Al Ashari</cp:lastModifiedBy>
  <cp:revision>60</cp:revision>
  <dcterms:created xsi:type="dcterms:W3CDTF">2020-12-13T05:03:00Z</dcterms:created>
  <dcterms:modified xsi:type="dcterms:W3CDTF">2023-07-18T04:04:10Z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0x0101008C5B3E7AAD64464893C8EA112A4A0245</vt:lpwstr>
  </property>
  <property fmtid="{D5CDD505-2E9C-101B-9397-08002B2CF9AE}" pid="3" name="_dlc_DocIdItemGuid">
    <vt:lpwstr>e4cc804e-1621-4000-bebf-3f5fc668dec9</vt:lpwstr>
  </property>
</Properties>
</file>