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</p:sldMasterIdLst>
  <p:notesMasterIdLst>
    <p:notesMasterId r:id="rId15"/>
  </p:notesMasterIdLst>
  <p:sldIdLst>
    <p:sldId id="261" r:id="rId6"/>
    <p:sldId id="276" r:id="rId7"/>
    <p:sldId id="277" r:id="rId8"/>
    <p:sldId id="278" r:id="rId9"/>
    <p:sldId id="282" r:id="rId10"/>
    <p:sldId id="283" r:id="rId11"/>
    <p:sldId id="285" r:id="rId12"/>
    <p:sldId id="28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68346" autoAdjust="0"/>
  </p:normalViewPr>
  <p:slideViewPr>
    <p:cSldViewPr snapToGrid="0">
      <p:cViewPr varScale="1">
        <p:scale>
          <a:sx n="61" d="100"/>
          <a:sy n="61" d="100"/>
        </p:scale>
        <p:origin x="18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JS_PresentationTemp_CBM_Trakindo_15Feb21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S_SafetyBriefing_CBM_Trakindo_5Mar21-05.png">
            <a:extLst>
              <a:ext uri="{FF2B5EF4-FFF2-40B4-BE49-F238E27FC236}">
                <a16:creationId xmlns:a16="http://schemas.microsoft.com/office/drawing/2014/main" id="{2C9019B9-AB98-4390-9D08-37A5C8CB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S_PresentationTemp_CBM_Trakindo_15Feb21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3854" y="2691493"/>
            <a:ext cx="7813964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B737-0BC1-463F-80F0-BFD4DC1A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71487-3A1F-47D7-8F0A-5787B6E5D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JS_PresentationTemp_CBM_Trakindo_5Mar21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JS_PresentationTemp_CBM_Trakindo_5Mar21-07.jpg">
            <a:extLst>
              <a:ext uri="{FF2B5EF4-FFF2-40B4-BE49-F238E27FC236}">
                <a16:creationId xmlns:a16="http://schemas.microsoft.com/office/drawing/2014/main" id="{D9E018CB-6298-4C18-AB09-E11258DCF56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AEF39D-D5B9-4C46-A03C-1BDF6C195A79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2021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8" r:id="rId3"/>
    <p:sldLayoutId id="2147483762" r:id="rId4"/>
    <p:sldLayoutId id="2147483757" r:id="rId5"/>
    <p:sldLayoutId id="2147483711" r:id="rId6"/>
    <p:sldLayoutId id="2147483763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006" y="2299289"/>
            <a:ext cx="5545138" cy="1475013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GIRL’S DAY OUT</a:t>
            </a:r>
            <a:endParaRPr lang="en-ID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B2C5B5-F4B8-4EA0-B502-88BFCF72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006" y="3774302"/>
            <a:ext cx="5545138" cy="590321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Healthy Food &amp; Exercise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DB58B-106E-4F23-9F66-17CFD4F72912}"/>
              </a:ext>
            </a:extLst>
          </p:cNvPr>
          <p:cNvSpPr txBox="1"/>
          <p:nvPr/>
        </p:nvSpPr>
        <p:spPr>
          <a:xfrm>
            <a:off x="6381006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PT. Trakindo Utama Manado, 28 September 2021</a:t>
            </a:r>
          </a:p>
          <a:p>
            <a:r>
              <a:rPr lang="en-US" sz="1600" dirty="0"/>
              <a:t>Angela Pinkan Wagyu</a:t>
            </a:r>
          </a:p>
          <a:p>
            <a:r>
              <a:rPr lang="en-US" sz="1600" dirty="0"/>
              <a:t>PP Sales Support, East Indonesia</a:t>
            </a:r>
          </a:p>
          <a:p>
            <a:r>
              <a:rPr lang="en-US" sz="1600" dirty="0"/>
              <a:t>Confidentiality Status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/>
                <a:ea typeface="+mn-ea"/>
                <a:cs typeface="+mn-cs"/>
              </a:rPr>
              <a:t>Yellow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3527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/>
          </a:bodyPr>
          <a:lstStyle/>
          <a:p>
            <a:r>
              <a:rPr lang="en-US" dirty="0"/>
              <a:t>MASALAH YANG DIHADAPI</a:t>
            </a:r>
            <a:br>
              <a:rPr lang="en-US" dirty="0"/>
            </a:br>
            <a:r>
              <a:rPr lang="en-US" sz="1800" i="1" dirty="0">
                <a:solidFill>
                  <a:schemeClr val="bg1">
                    <a:lumMod val="85000"/>
                  </a:schemeClr>
                </a:solidFill>
              </a:rPr>
              <a:t>Business Case / Burning 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19C1-B208-4753-BB3B-8D740545E82C}"/>
              </a:ext>
            </a:extLst>
          </p:cNvPr>
          <p:cNvSpPr txBox="1"/>
          <p:nvPr/>
        </p:nvSpPr>
        <p:spPr>
          <a:xfrm>
            <a:off x="581024" y="1751272"/>
            <a:ext cx="11029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kantor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seringkali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didominasi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pria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untuk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berkumpul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mengenal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sekaligus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sarana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refreshing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menambah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skill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 era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Pandemi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Covid 19,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berolahraga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sangat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kebugaran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/>
          </a:bodyPr>
          <a:lstStyle/>
          <a:p>
            <a:r>
              <a:rPr lang="en-US" dirty="0"/>
              <a:t>KONDISI YANG DIHARAPKAN</a:t>
            </a:r>
            <a:br>
              <a:rPr lang="en-US" dirty="0"/>
            </a:br>
            <a:r>
              <a:rPr lang="en-US" sz="1800" i="1" dirty="0">
                <a:solidFill>
                  <a:schemeClr val="bg1">
                    <a:lumMod val="85000"/>
                  </a:schemeClr>
                </a:solidFill>
              </a:rPr>
              <a:t>Expected Condition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19C1-B208-4753-BB3B-8D740545E82C}"/>
              </a:ext>
            </a:extLst>
          </p:cNvPr>
          <p:cNvSpPr txBox="1"/>
          <p:nvPr/>
        </p:nvSpPr>
        <p:spPr>
          <a:xfrm>
            <a:off x="581024" y="1751272"/>
            <a:ext cx="1102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mengenal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lain, refreshing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melatih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kebugaran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wanita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juga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menambah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skill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/>
          </a:bodyPr>
          <a:lstStyle/>
          <a:p>
            <a:r>
              <a:rPr lang="en-US" dirty="0"/>
              <a:t>SOLUSI INOVATIF</a:t>
            </a:r>
            <a:br>
              <a:rPr lang="en-US" dirty="0"/>
            </a:br>
            <a:r>
              <a:rPr lang="en-US" sz="1800" i="1" dirty="0">
                <a:solidFill>
                  <a:schemeClr val="bg1">
                    <a:lumMod val="85000"/>
                  </a:schemeClr>
                </a:solidFill>
              </a:rPr>
              <a:t>Innovative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19C1-B208-4753-BB3B-8D740545E82C}"/>
              </a:ext>
            </a:extLst>
          </p:cNvPr>
          <p:cNvSpPr txBox="1"/>
          <p:nvPr/>
        </p:nvSpPr>
        <p:spPr>
          <a:xfrm>
            <a:off x="581024" y="1751272"/>
            <a:ext cx="1102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Mengadakan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kantor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Parcel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Buah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dan  “Zumba” di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Kantor PT Trakindo Utama Manado. </a:t>
            </a:r>
            <a:endParaRPr lang="en-ID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5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KINERJA SEBELUM vs SETELAH INOVASI DIJALANKAN</a:t>
            </a:r>
            <a:br>
              <a:rPr lang="en-US" sz="2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i="1" dirty="0">
                <a:solidFill>
                  <a:schemeClr val="bg1">
                    <a:lumMod val="85000"/>
                  </a:schemeClr>
                </a:solidFill>
              </a:rPr>
              <a:t>Before vs After </a:t>
            </a:r>
            <a:endParaRPr lang="en-US" sz="1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FA7B0B-C0CA-47FF-BFEC-DC3D5A97D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53604"/>
              </p:ext>
            </p:extLst>
          </p:nvPr>
        </p:nvGraphicFramePr>
        <p:xfrm>
          <a:off x="1536700" y="2133600"/>
          <a:ext cx="8966200" cy="224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100">
                  <a:extLst>
                    <a:ext uri="{9D8B030D-6E8A-4147-A177-3AD203B41FA5}">
                      <a16:colId xmlns:a16="http://schemas.microsoft.com/office/drawing/2014/main" val="2219540358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1632271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800" u="none" strike="noStrike">
                          <a:effectLst/>
                        </a:rPr>
                        <a:t>Sebelum</a:t>
                      </a:r>
                      <a:endParaRPr lang="en-ID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800" u="none" strike="noStrike">
                          <a:effectLst/>
                        </a:rPr>
                        <a:t>Setelah</a:t>
                      </a:r>
                      <a:endParaRPr lang="en-ID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777122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600" u="none" strike="noStrike" dirty="0">
                          <a:effectLst/>
                        </a:rPr>
                        <a:t>Para </a:t>
                      </a:r>
                      <a:r>
                        <a:rPr lang="en-ID" sz="1600" u="none" strike="noStrike" dirty="0" err="1">
                          <a:effectLst/>
                        </a:rPr>
                        <a:t>karyawati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belum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saling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mengenal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satu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dengan</a:t>
                      </a:r>
                      <a:r>
                        <a:rPr lang="en-ID" sz="1600" u="none" strike="noStrike" dirty="0">
                          <a:effectLst/>
                        </a:rPr>
                        <a:t> lain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600" u="none" strike="noStrike" dirty="0">
                          <a:effectLst/>
                        </a:rPr>
                        <a:t>Para </a:t>
                      </a:r>
                      <a:r>
                        <a:rPr lang="en-ID" sz="1600" u="none" strike="noStrike" dirty="0" err="1">
                          <a:effectLst/>
                        </a:rPr>
                        <a:t>karyawati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memiliki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wadah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untuk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dapat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lebih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mengenal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satu</a:t>
                      </a:r>
                      <a:r>
                        <a:rPr lang="en-ID" sz="1600" u="none" strike="noStrike" dirty="0">
                          <a:effectLst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</a:rPr>
                        <a:t>dengan</a:t>
                      </a:r>
                      <a:r>
                        <a:rPr lang="en-ID" sz="1600" u="none" strike="noStrike" dirty="0">
                          <a:effectLst/>
                        </a:rPr>
                        <a:t> yang lain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4799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3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/>
          </a:bodyPr>
          <a:lstStyle/>
          <a:p>
            <a:r>
              <a:rPr lang="en-US" dirty="0"/>
              <a:t>CARA KERJA INOVASI</a:t>
            </a:r>
            <a:br>
              <a:rPr lang="en-US" dirty="0"/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How does it work ?</a:t>
            </a:r>
            <a:endParaRPr lang="en-US" sz="1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19C1-B208-4753-BB3B-8D740545E82C}"/>
              </a:ext>
            </a:extLst>
          </p:cNvPr>
          <p:cNvSpPr txBox="1"/>
          <p:nvPr/>
        </p:nvSpPr>
        <p:spPr>
          <a:xfrm>
            <a:off x="581024" y="1751272"/>
            <a:ext cx="110299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Menggugah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kreatifitas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detail </a:t>
            </a:r>
            <a:r>
              <a:rPr lang="en-ID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Hari/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Tanggal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Jumat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8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Oktober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  <a:p>
            <a:pPr lvl="1"/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Detail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15:00 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–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Membuat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Parcel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Buah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16:00 – Zumba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17:00 –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Selesai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Lokasi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Halaman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Depan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Kantor 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PT Trakindo Utama Manado</a:t>
            </a: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2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/>
          </a:bodyPr>
          <a:lstStyle/>
          <a:p>
            <a:r>
              <a:rPr lang="en-US" sz="4400" dirty="0"/>
              <a:t>IMPLEMENTASI INOVASI</a:t>
            </a:r>
            <a:br>
              <a:rPr lang="en-US" dirty="0"/>
            </a:br>
            <a:r>
              <a:rPr lang="en-US" sz="2200" i="1" dirty="0">
                <a:solidFill>
                  <a:schemeClr val="bg1">
                    <a:lumMod val="85000"/>
                  </a:schemeClr>
                </a:solidFill>
              </a:rPr>
              <a:t>Innovation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19C1-B208-4753-BB3B-8D740545E82C}"/>
              </a:ext>
            </a:extLst>
          </p:cNvPr>
          <p:cNvSpPr txBox="1"/>
          <p:nvPr/>
        </p:nvSpPr>
        <p:spPr>
          <a:xfrm>
            <a:off x="581024" y="1751272"/>
            <a:ext cx="1102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egiatan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Kantor PT Trakindo Utama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menerapkan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Protokal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Kesehatan </a:t>
            </a:r>
            <a:endParaRPr lang="en-ID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B1D87-A4BD-4CD1-81A0-303E3D8F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241513"/>
            <a:ext cx="3695700" cy="334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31258-B96E-4499-BEBC-7CDF28D7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302999"/>
            <a:ext cx="4416318" cy="29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A7173D-8AF7-4B0B-8F2C-61963BF8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41325"/>
            <a:ext cx="11029950" cy="1189038"/>
          </a:xfrm>
        </p:spPr>
        <p:txBody>
          <a:bodyPr>
            <a:normAutofit/>
          </a:bodyPr>
          <a:lstStyle/>
          <a:p>
            <a:r>
              <a:rPr lang="en-US" dirty="0"/>
              <a:t>HASIL DAN MANFAAT YANG DIPEROLEH </a:t>
            </a:r>
            <a:br>
              <a:rPr lang="en-US" dirty="0"/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Result &amp; Benefit</a:t>
            </a:r>
            <a:endParaRPr lang="en-US" sz="1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084E3-D146-49BF-A572-A7C090B49FDD}"/>
              </a:ext>
            </a:extLst>
          </p:cNvPr>
          <p:cNvSpPr txBox="1"/>
          <p:nvPr/>
        </p:nvSpPr>
        <p:spPr>
          <a:xfrm>
            <a:off x="581025" y="1630363"/>
            <a:ext cx="889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wadah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mengenal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lain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skill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dengan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Karyawati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bugar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C66027-AFF2-4609-8B40-CD7EB0B3CCF6}"/>
              </a:ext>
            </a:extLst>
          </p:cNvPr>
          <p:cNvSpPr txBox="1">
            <a:spLocks/>
          </p:cNvSpPr>
          <p:nvPr/>
        </p:nvSpPr>
        <p:spPr>
          <a:xfrm>
            <a:off x="6096000" y="2597511"/>
            <a:ext cx="5495780" cy="166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Angela Pinkan Wagyu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PP Sales Support/EIA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u="sng" dirty="0">
                <a:solidFill>
                  <a:srgbClr val="0000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angela.wagyu@trakindo.co.id</a:t>
            </a:r>
            <a:endParaRPr 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3B5C-0DE1-4A0D-8C16-722504919280}"/>
              </a:ext>
            </a:extLst>
          </p:cNvPr>
          <p:cNvSpPr txBox="1"/>
          <p:nvPr/>
        </p:nvSpPr>
        <p:spPr>
          <a:xfrm>
            <a:off x="482991" y="5383351"/>
            <a:ext cx="581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10460166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">
      <a:dk1>
        <a:sysClr val="windowText" lastClr="000000"/>
      </a:dk1>
      <a:lt1>
        <a:sysClr val="window" lastClr="FFFFFF"/>
      </a:lt1>
      <a:dk2>
        <a:srgbClr val="1F1F1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TEUHJXYQTMNJ-5-389682</_dlc_DocId>
    <_dlc_DocIdUrl xmlns="a834bd3c-c1b2-4e1a-ae5b-24059a9457b3">
      <Url>http://portal.trakindo.co.id/_layouts/15/DocIdRedir.aspx?ID=TEUHJXYQTMNJ-5-389682</Url>
      <Description>TEUHJXYQTMNJ-5-389682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7a9fd858-01c7-467a-bf89-1c153ad60811"/>
    <ds:schemaRef ds:uri="a834bd3c-c1b2-4e1a-ae5b-24059a9457b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A5844-DFF9-49E2-A733-B17A1045D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BBF86E-E846-4131-A5C9-EC02130D17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1066</TotalTime>
  <Words>376</Words>
  <Application>Microsoft Office PowerPoint</Application>
  <PresentationFormat>Widescreen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Wingdings 2</vt:lpstr>
      <vt:lpstr>DividendVTI</vt:lpstr>
      <vt:lpstr>GIRL’S DAY OUT</vt:lpstr>
      <vt:lpstr>MASALAH YANG DIHADAPI Business Case / Burning Platform</vt:lpstr>
      <vt:lpstr>KONDISI YANG DIHARAPKAN Expected Condition</vt:lpstr>
      <vt:lpstr>SOLUSI INOVATIF Innovative Solutions</vt:lpstr>
      <vt:lpstr>KINERJA SEBELUM vs SETELAH INOVASI DIJALANKAN Before vs After </vt:lpstr>
      <vt:lpstr>CARA KERJA INOVASI How does it work ?</vt:lpstr>
      <vt:lpstr>IMPLEMENTASI INOVASI Innovation Implementation</vt:lpstr>
      <vt:lpstr>HASIL DAN MANFAAT YANG DIPEROLEH  Result &amp; Benefit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</dc:creator>
  <cp:lastModifiedBy>Angela Pinkan Wagyu</cp:lastModifiedBy>
  <cp:revision>134</cp:revision>
  <dcterms:created xsi:type="dcterms:W3CDTF">2020-12-13T05:03:00Z</dcterms:created>
  <dcterms:modified xsi:type="dcterms:W3CDTF">2021-09-27T11:21:33Z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0079b2e0-da52-4589-80f9-989a8a3f4d50</vt:lpwstr>
  </property>
</Properties>
</file>